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8" r:id="rId4"/>
    <p:sldId id="262" r:id="rId5"/>
    <p:sldId id="264" r:id="rId6"/>
    <p:sldId id="260" r:id="rId7"/>
    <p:sldId id="274" r:id="rId8"/>
    <p:sldId id="257" r:id="rId9"/>
    <p:sldId id="267" r:id="rId10"/>
    <p:sldId id="281" r:id="rId11"/>
    <p:sldId id="282" r:id="rId12"/>
    <p:sldId id="283" r:id="rId13"/>
    <p:sldId id="284" r:id="rId14"/>
    <p:sldId id="278" r:id="rId15"/>
    <p:sldId id="263" r:id="rId16"/>
    <p:sldId id="273"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155" d="100"/>
          <a:sy n="155" d="100"/>
        </p:scale>
        <p:origin x="162"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079F1835-9545-44FD-BB35-E1F96CAE23ED}" type="datetimeFigureOut">
              <a:rPr lang="de-DE" smtClean="0"/>
              <a:t>30.04.2020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EAE5A65-E7A4-4372-A599-B3761577E20D}" type="slidenum">
              <a:rPr lang="de-DE" smtClean="0"/>
              <a:t>‹Nr.›</a:t>
            </a:fld>
            <a:endParaRPr lang="de-DE"/>
          </a:p>
        </p:txBody>
      </p:sp>
    </p:spTree>
    <p:extLst>
      <p:ext uri="{BB962C8B-B14F-4D97-AF65-F5344CB8AC3E}">
        <p14:creationId xmlns:p14="http://schemas.microsoft.com/office/powerpoint/2010/main" val="1390718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79F1835-9545-44FD-BB35-E1F96CAE23ED}" type="datetimeFigureOut">
              <a:rPr lang="de-DE" smtClean="0"/>
              <a:t>30.04.2020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EAE5A65-E7A4-4372-A599-B3761577E20D}" type="slidenum">
              <a:rPr lang="de-DE" smtClean="0"/>
              <a:t>‹Nr.›</a:t>
            </a:fld>
            <a:endParaRPr lang="de-DE"/>
          </a:p>
        </p:txBody>
      </p:sp>
    </p:spTree>
    <p:extLst>
      <p:ext uri="{BB962C8B-B14F-4D97-AF65-F5344CB8AC3E}">
        <p14:creationId xmlns:p14="http://schemas.microsoft.com/office/powerpoint/2010/main" val="930381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79F1835-9545-44FD-BB35-E1F96CAE23ED}" type="datetimeFigureOut">
              <a:rPr lang="de-DE" smtClean="0"/>
              <a:t>30.04.2020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EAE5A65-E7A4-4372-A599-B3761577E20D}" type="slidenum">
              <a:rPr lang="de-DE" smtClean="0"/>
              <a:t>‹Nr.›</a:t>
            </a:fld>
            <a:endParaRPr lang="de-DE"/>
          </a:p>
        </p:txBody>
      </p:sp>
    </p:spTree>
    <p:extLst>
      <p:ext uri="{BB962C8B-B14F-4D97-AF65-F5344CB8AC3E}">
        <p14:creationId xmlns:p14="http://schemas.microsoft.com/office/powerpoint/2010/main" val="340592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79F1835-9545-44FD-BB35-E1F96CAE23ED}" type="datetimeFigureOut">
              <a:rPr lang="de-DE" smtClean="0"/>
              <a:t>30.04.2020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EAE5A65-E7A4-4372-A599-B3761577E20D}" type="slidenum">
              <a:rPr lang="de-DE" smtClean="0"/>
              <a:t>‹Nr.›</a:t>
            </a:fld>
            <a:endParaRPr lang="de-DE"/>
          </a:p>
        </p:txBody>
      </p:sp>
    </p:spTree>
    <p:extLst>
      <p:ext uri="{BB962C8B-B14F-4D97-AF65-F5344CB8AC3E}">
        <p14:creationId xmlns:p14="http://schemas.microsoft.com/office/powerpoint/2010/main" val="1221490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079F1835-9545-44FD-BB35-E1F96CAE23ED}" type="datetimeFigureOut">
              <a:rPr lang="de-DE" smtClean="0"/>
              <a:t>30.04.2020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EAE5A65-E7A4-4372-A599-B3761577E20D}" type="slidenum">
              <a:rPr lang="de-DE" smtClean="0"/>
              <a:t>‹Nr.›</a:t>
            </a:fld>
            <a:endParaRPr lang="de-DE"/>
          </a:p>
        </p:txBody>
      </p:sp>
    </p:spTree>
    <p:extLst>
      <p:ext uri="{BB962C8B-B14F-4D97-AF65-F5344CB8AC3E}">
        <p14:creationId xmlns:p14="http://schemas.microsoft.com/office/powerpoint/2010/main" val="198892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79F1835-9545-44FD-BB35-E1F96CAE23ED}" type="datetimeFigureOut">
              <a:rPr lang="de-DE" smtClean="0"/>
              <a:t>30.04.2020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EAE5A65-E7A4-4372-A599-B3761577E20D}" type="slidenum">
              <a:rPr lang="de-DE" smtClean="0"/>
              <a:t>‹Nr.›</a:t>
            </a:fld>
            <a:endParaRPr lang="de-DE"/>
          </a:p>
        </p:txBody>
      </p:sp>
    </p:spTree>
    <p:extLst>
      <p:ext uri="{BB962C8B-B14F-4D97-AF65-F5344CB8AC3E}">
        <p14:creationId xmlns:p14="http://schemas.microsoft.com/office/powerpoint/2010/main" val="193932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79F1835-9545-44FD-BB35-E1F96CAE23ED}" type="datetimeFigureOut">
              <a:rPr lang="de-DE" smtClean="0"/>
              <a:t>30.04.2020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EAE5A65-E7A4-4372-A599-B3761577E20D}" type="slidenum">
              <a:rPr lang="de-DE" smtClean="0"/>
              <a:t>‹Nr.›</a:t>
            </a:fld>
            <a:endParaRPr lang="de-DE"/>
          </a:p>
        </p:txBody>
      </p:sp>
    </p:spTree>
    <p:extLst>
      <p:ext uri="{BB962C8B-B14F-4D97-AF65-F5344CB8AC3E}">
        <p14:creationId xmlns:p14="http://schemas.microsoft.com/office/powerpoint/2010/main" val="4058810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079F1835-9545-44FD-BB35-E1F96CAE23ED}" type="datetimeFigureOut">
              <a:rPr lang="de-DE" smtClean="0"/>
              <a:t>30.04.2020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EAE5A65-E7A4-4372-A599-B3761577E20D}" type="slidenum">
              <a:rPr lang="de-DE" smtClean="0"/>
              <a:t>‹Nr.›</a:t>
            </a:fld>
            <a:endParaRPr lang="de-DE"/>
          </a:p>
        </p:txBody>
      </p:sp>
    </p:spTree>
    <p:extLst>
      <p:ext uri="{BB962C8B-B14F-4D97-AF65-F5344CB8AC3E}">
        <p14:creationId xmlns:p14="http://schemas.microsoft.com/office/powerpoint/2010/main" val="396184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79F1835-9545-44FD-BB35-E1F96CAE23ED}" type="datetimeFigureOut">
              <a:rPr lang="de-DE" smtClean="0"/>
              <a:t>30.04.2020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EAE5A65-E7A4-4372-A599-B3761577E20D}" type="slidenum">
              <a:rPr lang="de-DE" smtClean="0"/>
              <a:t>‹Nr.›</a:t>
            </a:fld>
            <a:endParaRPr lang="de-DE"/>
          </a:p>
        </p:txBody>
      </p:sp>
    </p:spTree>
    <p:extLst>
      <p:ext uri="{BB962C8B-B14F-4D97-AF65-F5344CB8AC3E}">
        <p14:creationId xmlns:p14="http://schemas.microsoft.com/office/powerpoint/2010/main" val="1365871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79F1835-9545-44FD-BB35-E1F96CAE23ED}" type="datetimeFigureOut">
              <a:rPr lang="de-DE" smtClean="0"/>
              <a:t>30.04.2020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EAE5A65-E7A4-4372-A599-B3761577E20D}" type="slidenum">
              <a:rPr lang="de-DE" smtClean="0"/>
              <a:t>‹Nr.›</a:t>
            </a:fld>
            <a:endParaRPr lang="de-DE"/>
          </a:p>
        </p:txBody>
      </p:sp>
    </p:spTree>
    <p:extLst>
      <p:ext uri="{BB962C8B-B14F-4D97-AF65-F5344CB8AC3E}">
        <p14:creationId xmlns:p14="http://schemas.microsoft.com/office/powerpoint/2010/main" val="2924783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79F1835-9545-44FD-BB35-E1F96CAE23ED}" type="datetimeFigureOut">
              <a:rPr lang="de-DE" smtClean="0"/>
              <a:t>30.04.2020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EAE5A65-E7A4-4372-A599-B3761577E20D}" type="slidenum">
              <a:rPr lang="de-DE" smtClean="0"/>
              <a:t>‹Nr.›</a:t>
            </a:fld>
            <a:endParaRPr lang="de-DE"/>
          </a:p>
        </p:txBody>
      </p:sp>
    </p:spTree>
    <p:extLst>
      <p:ext uri="{BB962C8B-B14F-4D97-AF65-F5344CB8AC3E}">
        <p14:creationId xmlns:p14="http://schemas.microsoft.com/office/powerpoint/2010/main" val="3345868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F1835-9545-44FD-BB35-E1F96CAE23ED}" type="datetimeFigureOut">
              <a:rPr lang="de-DE" smtClean="0"/>
              <a:t>30.04.2020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AE5A65-E7A4-4372-A599-B3761577E20D}" type="slidenum">
              <a:rPr lang="de-DE" smtClean="0"/>
              <a:t>‹Nr.›</a:t>
            </a:fld>
            <a:endParaRPr lang="de-DE"/>
          </a:p>
        </p:txBody>
      </p:sp>
    </p:spTree>
    <p:extLst>
      <p:ext uri="{BB962C8B-B14F-4D97-AF65-F5344CB8AC3E}">
        <p14:creationId xmlns:p14="http://schemas.microsoft.com/office/powerpoint/2010/main" val="684497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ab.de/de/veranstaltungen/konferenzen-und-workshops/langzeitarbeitslosigkeit.aspx" TargetMode="Externa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1.tmp"/></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hyperlink" Target="http://doku.iab.de/veranstaltungen/2015/WtP_Christoph.pdf#page=26" TargetMode="Externa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www.iab.de/de/veranstaltungen/konferenzen-und-workshops/langzeitarbeitslosigkeit/tagungsbericht.aspx" TargetMode="External"/><Relationship Id="rId4" Type="http://schemas.openxmlformats.org/officeDocument/2006/relationships/hyperlink" Target="http://www.iab.de/de/veranstaltungen/konferenzen-und-workshops/langzeitarbeitslosigkeit/workshopbericht.aspx#WS%201"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hyperlink" Target="http://www.iab.de/de/veranstaltungen/konferenzen-und-workshops/langzeitarbeitslosigkeit/podiumsdiskussion.aspx" TargetMode="Externa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hyperlink" Target="http://doku.iab.de/veranstaltungen/2015/WtP_Barthelheimer.pdf" TargetMode="External"/><Relationship Id="rId2" Type="http://schemas.openxmlformats.org/officeDocument/2006/relationships/slideLayout" Target="../slideLayouts/slideLayout7.xml"/><Relationship Id="rId1" Type="http://schemas.openxmlformats.org/officeDocument/2006/relationships/tags" Target="../tags/tag5.xml"/><Relationship Id="rId6" Type="http://schemas.openxmlformats.org/officeDocument/2006/relationships/hyperlink" Target="http://doku.iab.de/veranstaltungen/2015/WtP_Rebien.pdf" TargetMode="External"/><Relationship Id="rId5" Type="http://schemas.openxmlformats.org/officeDocument/2006/relationships/hyperlink" Target="http://doku.iab.de/veranstaltungen/2015/WtP_Bettermann.pdf" TargetMode="External"/><Relationship Id="rId4" Type="http://schemas.openxmlformats.org/officeDocument/2006/relationships/hyperlink" Target="http://www.dock-gruppe.ch/"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doku.iab.de/veranstaltungen/2015/WtP_Lietzmann.pdf#page=25" TargetMode="External"/><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hyperlink" Target="http://doku.iab.de/veranstaltungen/2015/WtP_Hohmeyer.pdf" TargetMode="External"/><Relationship Id="rId4" Type="http://schemas.openxmlformats.org/officeDocument/2006/relationships/hyperlink" Target="http://doku.iab.de/veranstaltungen/2015/WtP_Bauer_Fuchs.pdf" TargetMode="Externa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hyperlink" Target="http://www.iab.de/de/veranstaltungen/konferenzen-und-workshops/langzeitarbeitslosigkeit/tagungsbericht.aspx" TargetMode="External"/><Relationship Id="rId7" Type="http://schemas.openxmlformats.org/officeDocument/2006/relationships/hyperlink" Target="http://www.iab.de/de/veranstaltungen/konferenzen-und-workshops/langzeitarbeitslosigkeit/podiumsdiskussion.aspx" TargetMode="External"/><Relationship Id="rId2" Type="http://schemas.openxmlformats.org/officeDocument/2006/relationships/slideLayout" Target="../slideLayouts/slideLayout7.xml"/><Relationship Id="rId1" Type="http://schemas.openxmlformats.org/officeDocument/2006/relationships/tags" Target="../tags/tag8.xml"/><Relationship Id="rId6" Type="http://schemas.openxmlformats.org/officeDocument/2006/relationships/hyperlink" Target="http://doku.iab.de/veranstaltungen/2015/WtP_Barthelheimer.pdf#page=16" TargetMode="External"/><Relationship Id="rId5" Type="http://schemas.openxmlformats.org/officeDocument/2006/relationships/hyperlink" Target="http://doku.iab.de/veranstaltungen/2015/WtP_Barthelheimer.pdf#page=25" TargetMode="External"/><Relationship Id="rId4" Type="http://schemas.openxmlformats.org/officeDocument/2006/relationships/hyperlink" Target="http://doku.iab.de/veranstaltungen/2015/WtP_Lietzmann.pdf#page=17"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www.n-tv.de/politik/Sozialkosten-zwingen-arme-Staedte-in-die-Knie-article15252716.html" TargetMode="External"/><Relationship Id="rId3" Type="http://schemas.openxmlformats.org/officeDocument/2006/relationships/hyperlink" Target="http://doku.iab.de/kurzber/2015/kb0715.pdf" TargetMode="External"/><Relationship Id="rId7" Type="http://schemas.openxmlformats.org/officeDocument/2006/relationships/hyperlink" Target="http://www.iab.de/de/veranstaltungen/konferenzen-und-workshops/langzeitarbeitslosigkeit/tagungsbericht.aspx" TargetMode="External"/><Relationship Id="rId2" Type="http://schemas.openxmlformats.org/officeDocument/2006/relationships/slideLayout" Target="../slideLayouts/slideLayout7.xml"/><Relationship Id="rId1" Type="http://schemas.openxmlformats.org/officeDocument/2006/relationships/tags" Target="../tags/tag9.xml"/><Relationship Id="rId6" Type="http://schemas.openxmlformats.org/officeDocument/2006/relationships/hyperlink" Target="http://www.bmas.de/DE/Service/Presse/Reden/rede-03-07-2015.html" TargetMode="External"/><Relationship Id="rId5" Type="http://schemas.openxmlformats.org/officeDocument/2006/relationships/hyperlink" Target="http://www.handelsblatt.com/politik/deutschland/beschaeftigung-ba-chef-weise-will-arbeitslosigkeit-halbieren/9260266.html" TargetMode="External"/><Relationship Id="rId4" Type="http://schemas.openxmlformats.org/officeDocument/2006/relationships/hyperlink" Target="http://doku.iab.de/kurzber/2014/kb1514.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09556" y="223956"/>
            <a:ext cx="6952481" cy="6894195"/>
          </a:xfrm>
          <a:prstGeom prst="rect">
            <a:avLst/>
          </a:prstGeom>
          <a:solidFill>
            <a:srgbClr val="002060"/>
          </a:solidFill>
        </p:spPr>
        <p:txBody>
          <a:bodyPr wrap="square">
            <a:spAutoFit/>
          </a:bodyPr>
          <a:lstStyle/>
          <a:p>
            <a:r>
              <a:rPr lang="de-DE" sz="1200" b="1" dirty="0" smtClean="0">
                <a:solidFill>
                  <a:schemeClr val="bg1"/>
                </a:solidFill>
                <a:hlinkClick r:id="rId3"/>
              </a:rPr>
              <a:t/>
            </a:r>
            <a:br>
              <a:rPr lang="de-DE" sz="1200" b="1" dirty="0" smtClean="0">
                <a:solidFill>
                  <a:schemeClr val="bg1"/>
                </a:solidFill>
                <a:hlinkClick r:id="rId3"/>
              </a:rPr>
            </a:br>
            <a:r>
              <a:rPr lang="de-DE" sz="1200" b="1" dirty="0" smtClean="0">
                <a:solidFill>
                  <a:schemeClr val="bg1"/>
                </a:solidFill>
                <a:hlinkClick r:id="rId3"/>
              </a:rPr>
              <a:t>http</a:t>
            </a:r>
            <a:r>
              <a:rPr lang="de-DE" sz="1200" b="1" dirty="0">
                <a:solidFill>
                  <a:schemeClr val="bg1"/>
                </a:solidFill>
                <a:hlinkClick r:id="rId3"/>
              </a:rPr>
              <a:t>://</a:t>
            </a:r>
            <a:r>
              <a:rPr lang="de-DE" sz="1200" b="1" dirty="0" smtClean="0">
                <a:solidFill>
                  <a:schemeClr val="bg1"/>
                </a:solidFill>
                <a:hlinkClick r:id="rId3"/>
              </a:rPr>
              <a:t>www.iab.de/de/veranstaltungen/konferenzen-und-workshops/langzeitarbeitslosigkeit.aspx</a:t>
            </a:r>
            <a:r>
              <a:rPr lang="de-DE" b="1" dirty="0" smtClean="0">
                <a:solidFill>
                  <a:schemeClr val="bg1"/>
                </a:solidFill>
              </a:rPr>
              <a:t/>
            </a:r>
            <a:br>
              <a:rPr lang="de-DE" b="1" dirty="0" smtClean="0">
                <a:solidFill>
                  <a:schemeClr val="bg1"/>
                </a:solidFill>
              </a:rPr>
            </a:br>
            <a:r>
              <a:rPr lang="de-DE" b="1" dirty="0" smtClean="0">
                <a:solidFill>
                  <a:schemeClr val="bg1"/>
                </a:solidFill>
              </a:rPr>
              <a:t/>
            </a:r>
            <a:br>
              <a:rPr lang="de-DE" b="1" dirty="0" smtClean="0">
                <a:solidFill>
                  <a:schemeClr val="bg1"/>
                </a:solidFill>
              </a:rPr>
            </a:br>
            <a:r>
              <a:rPr lang="de-DE" b="1" dirty="0" smtClean="0">
                <a:solidFill>
                  <a:schemeClr val="bg1"/>
                </a:solidFill>
              </a:rPr>
              <a:t>24/25</a:t>
            </a:r>
            <a:r>
              <a:rPr lang="de-DE" b="1" dirty="0">
                <a:solidFill>
                  <a:schemeClr val="bg1"/>
                </a:solidFill>
              </a:rPr>
              <a:t>. </a:t>
            </a:r>
            <a:r>
              <a:rPr lang="de-DE" b="1" dirty="0" smtClean="0">
                <a:solidFill>
                  <a:schemeClr val="bg1"/>
                </a:solidFill>
              </a:rPr>
              <a:t> Juni </a:t>
            </a:r>
            <a:r>
              <a:rPr lang="de-DE" b="1" dirty="0">
                <a:solidFill>
                  <a:schemeClr val="bg1"/>
                </a:solidFill>
              </a:rPr>
              <a:t>2015 Nürnberg  -   Konferenz  </a:t>
            </a:r>
            <a:r>
              <a:rPr lang="de-DE" b="1" dirty="0" smtClean="0">
                <a:solidFill>
                  <a:schemeClr val="bg1"/>
                </a:solidFill>
              </a:rPr>
              <a:t> „</a:t>
            </a:r>
            <a:r>
              <a:rPr lang="de-DE" b="1" dirty="0">
                <a:solidFill>
                  <a:schemeClr val="bg1"/>
                </a:solidFill>
              </a:rPr>
              <a:t>Wissenschaft trifft Praxis“ </a:t>
            </a:r>
            <a:r>
              <a:rPr lang="de-DE" b="1" dirty="0" smtClean="0">
                <a:solidFill>
                  <a:schemeClr val="bg1"/>
                </a:solidFill>
              </a:rPr>
              <a:t/>
            </a:r>
            <a:br>
              <a:rPr lang="de-DE" b="1" dirty="0" smtClean="0">
                <a:solidFill>
                  <a:schemeClr val="bg1"/>
                </a:solidFill>
              </a:rPr>
            </a:br>
            <a:r>
              <a:rPr lang="de-DE" b="1" dirty="0" smtClean="0">
                <a:solidFill>
                  <a:schemeClr val="bg1"/>
                </a:solidFill>
              </a:rPr>
              <a:t>                                                   -   </a:t>
            </a:r>
            <a:r>
              <a:rPr lang="de-DE" b="1" dirty="0">
                <a:solidFill>
                  <a:schemeClr val="bg1"/>
                </a:solidFill>
              </a:rPr>
              <a:t>Thema: Langzeitarbeitslosigkeit</a:t>
            </a:r>
            <a:br>
              <a:rPr lang="de-DE" b="1" dirty="0">
                <a:solidFill>
                  <a:schemeClr val="bg1"/>
                </a:solidFill>
              </a:rPr>
            </a:br>
            <a:r>
              <a:rPr lang="de-DE" b="1" dirty="0" smtClean="0">
                <a:solidFill>
                  <a:schemeClr val="bg1"/>
                </a:solidFill>
              </a:rPr>
              <a:t/>
            </a:r>
            <a:br>
              <a:rPr lang="de-DE" b="1" dirty="0" smtClean="0">
                <a:solidFill>
                  <a:schemeClr val="bg1"/>
                </a:solidFill>
              </a:rPr>
            </a:br>
            <a:r>
              <a:rPr lang="de-DE" b="1" dirty="0" smtClean="0">
                <a:solidFill>
                  <a:schemeClr val="bg1"/>
                </a:solidFill>
              </a:rPr>
              <a:t/>
            </a:r>
            <a:br>
              <a:rPr lang="de-DE" b="1" dirty="0" smtClean="0">
                <a:solidFill>
                  <a:schemeClr val="bg1"/>
                </a:solidFill>
              </a:rPr>
            </a:br>
            <a:r>
              <a:rPr lang="de-DE" sz="1600" b="1" dirty="0" smtClean="0">
                <a:solidFill>
                  <a:schemeClr val="bg1"/>
                </a:solidFill>
              </a:rPr>
              <a:t>Inhaltsübersicht:</a:t>
            </a:r>
          </a:p>
          <a:p>
            <a:endParaRPr lang="de-DE" b="1" dirty="0" smtClean="0">
              <a:solidFill>
                <a:schemeClr val="bg1"/>
              </a:solidFill>
            </a:endParaRPr>
          </a:p>
          <a:p>
            <a:pPr marL="285750" indent="-285750">
              <a:buFont typeface="Courier New" panose="02070309020205020404" pitchFamily="49" charset="0"/>
              <a:buChar char="o"/>
            </a:pPr>
            <a:r>
              <a:rPr lang="de-DE" sz="1400" b="1" i="1" dirty="0" smtClean="0">
                <a:solidFill>
                  <a:schemeClr val="bg1"/>
                </a:solidFill>
              </a:rPr>
              <a:t>Deskription </a:t>
            </a:r>
            <a:r>
              <a:rPr lang="de-DE" sz="1400" b="1" i="1" dirty="0">
                <a:solidFill>
                  <a:schemeClr val="bg1"/>
                </a:solidFill>
              </a:rPr>
              <a:t>der </a:t>
            </a:r>
            <a:r>
              <a:rPr lang="de-DE" sz="1400" b="1" i="1" dirty="0" smtClean="0">
                <a:solidFill>
                  <a:schemeClr val="bg1"/>
                </a:solidFill>
              </a:rPr>
              <a:t>Konferenzergebnisse</a:t>
            </a:r>
            <a:endParaRPr lang="de-DE" sz="1400" b="1" dirty="0">
              <a:solidFill>
                <a:schemeClr val="bg1"/>
              </a:solidFill>
            </a:endParaRPr>
          </a:p>
          <a:p>
            <a:pPr marL="800100" lvl="1" indent="-342900">
              <a:buFont typeface="Arial" panose="020B0604020202020204" pitchFamily="34" charset="0"/>
              <a:buChar char="•"/>
            </a:pPr>
            <a:r>
              <a:rPr lang="de-DE" sz="1400" b="1" dirty="0">
                <a:solidFill>
                  <a:schemeClr val="bg1"/>
                </a:solidFill>
              </a:rPr>
              <a:t>Individuelle Folgen von Langzeitarbeitslosigkeit</a:t>
            </a:r>
          </a:p>
          <a:p>
            <a:pPr marL="800100" lvl="1" indent="-342900">
              <a:buFont typeface="Arial" panose="020B0604020202020204" pitchFamily="34" charset="0"/>
              <a:buChar char="•"/>
            </a:pPr>
            <a:r>
              <a:rPr lang="de-DE" sz="1400" b="1" dirty="0">
                <a:solidFill>
                  <a:schemeClr val="bg1"/>
                </a:solidFill>
              </a:rPr>
              <a:t>Integration / Vermittlung</a:t>
            </a:r>
          </a:p>
          <a:p>
            <a:pPr marL="742950" lvl="1" indent="-285750">
              <a:buFont typeface="Arial" panose="020B0604020202020204" pitchFamily="34" charset="0"/>
              <a:buChar char="•"/>
            </a:pPr>
            <a:r>
              <a:rPr lang="de-DE" sz="1400" b="1" dirty="0" smtClean="0">
                <a:solidFill>
                  <a:schemeClr val="bg1"/>
                </a:solidFill>
              </a:rPr>
              <a:t> Öffentlich </a:t>
            </a:r>
            <a:r>
              <a:rPr lang="de-DE" sz="1400" b="1" dirty="0">
                <a:solidFill>
                  <a:schemeClr val="bg1"/>
                </a:solidFill>
              </a:rPr>
              <a:t>geförderte </a:t>
            </a:r>
            <a:r>
              <a:rPr lang="de-DE" sz="1400" b="1" dirty="0" smtClean="0">
                <a:solidFill>
                  <a:schemeClr val="bg1"/>
                </a:solidFill>
              </a:rPr>
              <a:t>Beschäftigung</a:t>
            </a:r>
            <a:endParaRPr lang="de-DE" sz="1400" b="1" i="1" dirty="0">
              <a:solidFill>
                <a:schemeClr val="bg1"/>
              </a:solidFill>
            </a:endParaRPr>
          </a:p>
          <a:p>
            <a:pPr marL="742950" lvl="1" indent="-285750">
              <a:buFont typeface="Arial" panose="020B0604020202020204" pitchFamily="34" charset="0"/>
              <a:buChar char="•"/>
            </a:pPr>
            <a:r>
              <a:rPr lang="de-DE" sz="1400" b="1" i="1" dirty="0" smtClean="0">
                <a:solidFill>
                  <a:schemeClr val="bg1"/>
                </a:solidFill>
              </a:rPr>
              <a:t> Man kann festhalten</a:t>
            </a:r>
          </a:p>
          <a:p>
            <a:pPr marL="742950" lvl="1" indent="-285750">
              <a:buFont typeface="Arial" panose="020B0604020202020204" pitchFamily="34" charset="0"/>
              <a:buChar char="•"/>
            </a:pPr>
            <a:r>
              <a:rPr lang="de-DE" sz="1400" b="1" i="1" dirty="0" smtClean="0">
                <a:solidFill>
                  <a:schemeClr val="bg1"/>
                </a:solidFill>
              </a:rPr>
              <a:t> Interessante Statements und Bewertungen der Konferenzteilnehmer</a:t>
            </a:r>
            <a:br>
              <a:rPr lang="de-DE" sz="1400" b="1" i="1" dirty="0" smtClean="0">
                <a:solidFill>
                  <a:schemeClr val="bg1"/>
                </a:solidFill>
              </a:rPr>
            </a:br>
            <a:endParaRPr lang="de-DE" sz="1400" b="1" i="1" dirty="0" smtClean="0">
              <a:solidFill>
                <a:schemeClr val="bg1"/>
              </a:solidFill>
            </a:endParaRPr>
          </a:p>
          <a:p>
            <a:pPr marL="285750" indent="-285750">
              <a:buFont typeface="Courier New" panose="02070309020205020404" pitchFamily="49" charset="0"/>
              <a:buChar char="o"/>
            </a:pPr>
            <a:r>
              <a:rPr lang="de-DE" sz="1400" b="1" i="1" dirty="0" smtClean="0">
                <a:solidFill>
                  <a:schemeClr val="bg1"/>
                </a:solidFill>
              </a:rPr>
              <a:t>Also, alles paletti    –     Noch nicht</a:t>
            </a:r>
            <a:br>
              <a:rPr lang="de-DE" sz="1400" b="1" i="1" dirty="0" smtClean="0">
                <a:solidFill>
                  <a:schemeClr val="bg1"/>
                </a:solidFill>
              </a:rPr>
            </a:br>
            <a:endParaRPr lang="de-DE" sz="1400" b="1" i="1" dirty="0" smtClean="0">
              <a:solidFill>
                <a:schemeClr val="bg1"/>
              </a:solidFill>
            </a:endParaRPr>
          </a:p>
          <a:p>
            <a:pPr marL="285750" indent="-285750">
              <a:buFont typeface="Courier New" panose="02070309020205020404" pitchFamily="49" charset="0"/>
              <a:buChar char="o"/>
            </a:pPr>
            <a:r>
              <a:rPr lang="de-DE" sz="1400" b="1" i="1" dirty="0" smtClean="0">
                <a:solidFill>
                  <a:schemeClr val="bg1"/>
                </a:solidFill>
              </a:rPr>
              <a:t>Meine allgemeinen Schlussfolgerungen aus der Praxis für die Praxis</a:t>
            </a:r>
            <a:br>
              <a:rPr lang="de-DE" sz="1400" b="1" i="1" dirty="0" smtClean="0">
                <a:solidFill>
                  <a:schemeClr val="bg1"/>
                </a:solidFill>
              </a:rPr>
            </a:br>
            <a:endParaRPr lang="de-DE" sz="1400" b="1" i="1" dirty="0" smtClean="0">
              <a:solidFill>
                <a:schemeClr val="bg1"/>
              </a:solidFill>
            </a:endParaRPr>
          </a:p>
          <a:p>
            <a:pPr marL="285750" indent="-285750">
              <a:buFont typeface="Courier New" panose="02070309020205020404" pitchFamily="49" charset="0"/>
              <a:buChar char="o"/>
            </a:pPr>
            <a:r>
              <a:rPr lang="de-DE" sz="1400" b="1" i="1" dirty="0" smtClean="0">
                <a:solidFill>
                  <a:schemeClr val="bg1"/>
                </a:solidFill>
              </a:rPr>
              <a:t>Zielorientiertes </a:t>
            </a:r>
            <a:r>
              <a:rPr lang="de-DE" sz="1400" b="1" i="1" dirty="0" err="1" smtClean="0">
                <a:solidFill>
                  <a:schemeClr val="bg1"/>
                </a:solidFill>
              </a:rPr>
              <a:t>Empowerment</a:t>
            </a:r>
            <a:r>
              <a:rPr lang="de-DE" sz="1400" b="1" i="1" dirty="0" smtClean="0">
                <a:solidFill>
                  <a:schemeClr val="bg1"/>
                </a:solidFill>
              </a:rPr>
              <a:t> -  „Ziele erreichen statt Defizite beheben“</a:t>
            </a:r>
            <a:br>
              <a:rPr lang="de-DE" sz="1400" b="1" i="1" dirty="0" smtClean="0">
                <a:solidFill>
                  <a:schemeClr val="bg1"/>
                </a:solidFill>
              </a:rPr>
            </a:br>
            <a:endParaRPr lang="de-DE" sz="1400" b="1" i="1" dirty="0" smtClean="0">
              <a:solidFill>
                <a:schemeClr val="bg1"/>
              </a:solidFill>
            </a:endParaRPr>
          </a:p>
          <a:p>
            <a:pPr marL="285750" indent="-285750">
              <a:buFont typeface="Courier New" panose="02070309020205020404" pitchFamily="49" charset="0"/>
              <a:buChar char="o"/>
            </a:pPr>
            <a:r>
              <a:rPr lang="de-DE" sz="1400" b="1" i="1" dirty="0" smtClean="0">
                <a:solidFill>
                  <a:schemeClr val="bg1"/>
                </a:solidFill>
              </a:rPr>
              <a:t>Relationales Vermitteln  - „Die Lösung der Langzeitarbeitslosigkeit liegt am Markt“</a:t>
            </a:r>
            <a:br>
              <a:rPr lang="de-DE" sz="1400" b="1" i="1" dirty="0" smtClean="0">
                <a:solidFill>
                  <a:schemeClr val="bg1"/>
                </a:solidFill>
              </a:rPr>
            </a:br>
            <a:endParaRPr lang="de-DE" sz="1400" b="1" i="1" dirty="0" smtClean="0">
              <a:solidFill>
                <a:schemeClr val="bg1"/>
              </a:solidFill>
            </a:endParaRPr>
          </a:p>
          <a:p>
            <a:pPr marL="285750" indent="-285750">
              <a:buFont typeface="Courier New" panose="02070309020205020404" pitchFamily="49" charset="0"/>
              <a:buChar char="o"/>
            </a:pPr>
            <a:r>
              <a:rPr lang="de-DE" sz="1400" b="1" i="1" dirty="0" smtClean="0">
                <a:solidFill>
                  <a:schemeClr val="bg1"/>
                </a:solidFill>
              </a:rPr>
              <a:t>Sozialer Arbeitsmarkt / Soziale Teilhabe am Arbeitsmarkt</a:t>
            </a:r>
            <a:br>
              <a:rPr lang="de-DE" sz="1400" b="1" i="1" dirty="0" smtClean="0">
                <a:solidFill>
                  <a:schemeClr val="bg1"/>
                </a:solidFill>
              </a:rPr>
            </a:br>
            <a:endParaRPr lang="de-DE" sz="1400" b="1" i="1" dirty="0" smtClean="0">
              <a:solidFill>
                <a:schemeClr val="bg1"/>
              </a:solidFill>
            </a:endParaRPr>
          </a:p>
          <a:p>
            <a:pPr marL="285750" indent="-285750">
              <a:buFont typeface="Courier New" panose="02070309020205020404" pitchFamily="49" charset="0"/>
              <a:buChar char="o"/>
            </a:pPr>
            <a:r>
              <a:rPr lang="de-DE" sz="1400" b="1" i="1" dirty="0" smtClean="0">
                <a:solidFill>
                  <a:schemeClr val="bg1"/>
                </a:solidFill>
              </a:rPr>
              <a:t>Die Vollbeschäftigung in Deutschland ist in 5 Jahren möglich</a:t>
            </a:r>
            <a:br>
              <a:rPr lang="de-DE" sz="1400" b="1" i="1" dirty="0" smtClean="0">
                <a:solidFill>
                  <a:schemeClr val="bg1"/>
                </a:solidFill>
              </a:rPr>
            </a:br>
            <a:endParaRPr lang="de-DE" sz="1400" b="1" i="1" dirty="0" smtClean="0">
              <a:solidFill>
                <a:schemeClr val="bg1"/>
              </a:solidFill>
            </a:endParaRPr>
          </a:p>
          <a:p>
            <a:r>
              <a:rPr lang="de-DE" sz="1400" b="1" i="1" dirty="0" smtClean="0">
                <a:solidFill>
                  <a:schemeClr val="bg1"/>
                </a:solidFill>
              </a:rPr>
              <a:t>                                                                                                   Henryk Cichowski, September 2015</a:t>
            </a:r>
            <a:endParaRPr lang="de-DE" sz="1400" b="1" dirty="0" smtClean="0">
              <a:solidFill>
                <a:schemeClr val="bg1"/>
              </a:solidFill>
            </a:endParaRPr>
          </a:p>
        </p:txBody>
      </p:sp>
      <p:pic>
        <p:nvPicPr>
          <p:cNvPr id="3" name="Grafik 2" descr="Bildschirmausschnit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49586" y="223956"/>
            <a:ext cx="4664293" cy="6173393"/>
          </a:xfrm>
          <a:prstGeom prst="rect">
            <a:avLst/>
          </a:prstGeom>
          <a:solidFill>
            <a:srgbClr val="002060"/>
          </a:solidFill>
        </p:spPr>
      </p:pic>
    </p:spTree>
    <p:custDataLst>
      <p:tags r:id="rId1"/>
    </p:custDataLst>
    <p:extLst>
      <p:ext uri="{BB962C8B-B14F-4D97-AF65-F5344CB8AC3E}">
        <p14:creationId xmlns:p14="http://schemas.microsoft.com/office/powerpoint/2010/main" val="28695269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hteck 1"/>
          <p:cNvSpPr/>
          <p:nvPr/>
        </p:nvSpPr>
        <p:spPr>
          <a:xfrm>
            <a:off x="675380" y="116206"/>
            <a:ext cx="9916201" cy="6647974"/>
          </a:xfrm>
          <a:prstGeom prst="rect">
            <a:avLst/>
          </a:prstGeom>
        </p:spPr>
        <p:txBody>
          <a:bodyPr wrap="square">
            <a:spAutoFit/>
          </a:bodyPr>
          <a:lstStyle/>
          <a:p>
            <a:pPr marL="285750" indent="-285750">
              <a:spcAft>
                <a:spcPts val="0"/>
              </a:spcAft>
              <a:buFont typeface="Courier New" panose="02070309020205020404" pitchFamily="49" charset="0"/>
              <a:buChar char="o"/>
            </a:pPr>
            <a:r>
              <a:rPr lang="de-DE" b="1" dirty="0" smtClean="0">
                <a:solidFill>
                  <a:schemeClr val="bg1"/>
                </a:solidFill>
                <a:ea typeface="Calibri" panose="020F0502020204030204" pitchFamily="34" charset="0"/>
                <a:cs typeface="Times New Roman" panose="02020603050405020304" pitchFamily="18" charset="0"/>
              </a:rPr>
              <a:t>Meine allgemeinen Schlussfolgerungen aus der Praxis für die Praxis</a:t>
            </a:r>
            <a:br>
              <a:rPr lang="de-DE" b="1" dirty="0" smtClean="0">
                <a:solidFill>
                  <a:schemeClr val="bg1"/>
                </a:solidFill>
                <a:ea typeface="Calibri" panose="020F0502020204030204" pitchFamily="34" charset="0"/>
                <a:cs typeface="Times New Roman" panose="02020603050405020304" pitchFamily="18" charset="0"/>
              </a:rPr>
            </a:br>
            <a:endParaRPr lang="de-DE" b="1" dirty="0" smtClean="0">
              <a:solidFill>
                <a:schemeClr val="bg1"/>
              </a:solidFill>
              <a:ea typeface="Calibri" panose="020F0502020204030204" pitchFamily="34" charset="0"/>
              <a:cs typeface="Times New Roman" panose="02020603050405020304" pitchFamily="18" charset="0"/>
            </a:endParaRPr>
          </a:p>
          <a:p>
            <a:pPr marL="285750" indent="-285750">
              <a:spcAft>
                <a:spcPts val="0"/>
              </a:spcAft>
              <a:buFont typeface="Wingdings" panose="05000000000000000000" pitchFamily="2" charset="2"/>
              <a:buChar char="§"/>
            </a:pPr>
            <a:r>
              <a:rPr lang="de-DE" sz="1300" b="1" dirty="0" smtClean="0">
                <a:solidFill>
                  <a:schemeClr val="bg1"/>
                </a:solidFill>
                <a:ea typeface="Calibri" panose="020F0502020204030204" pitchFamily="34" charset="0"/>
                <a:cs typeface="Times New Roman" panose="02020603050405020304" pitchFamily="18" charset="0"/>
              </a:rPr>
              <a:t>Die </a:t>
            </a:r>
            <a:r>
              <a:rPr lang="de-DE" sz="1300" b="1" dirty="0">
                <a:solidFill>
                  <a:schemeClr val="bg1"/>
                </a:solidFill>
                <a:ea typeface="Calibri" panose="020F0502020204030204" pitchFamily="34" charset="0"/>
                <a:cs typeface="Times New Roman" panose="02020603050405020304" pitchFamily="18" charset="0"/>
              </a:rPr>
              <a:t>Kernaussage </a:t>
            </a:r>
            <a:r>
              <a:rPr lang="de-DE" sz="1300" b="1" i="1" dirty="0">
                <a:solidFill>
                  <a:schemeClr val="bg1"/>
                </a:solidFill>
                <a:ea typeface="Calibri" panose="020F0502020204030204" pitchFamily="34" charset="0"/>
                <a:cs typeface="Times New Roman" panose="02020603050405020304" pitchFamily="18" charset="0"/>
              </a:rPr>
              <a:t>„</a:t>
            </a:r>
            <a:r>
              <a:rPr lang="de-DE" sz="1100" b="1" i="1" dirty="0">
                <a:solidFill>
                  <a:srgbClr val="00B0F0"/>
                </a:solidFill>
                <a:ea typeface="Calibri" panose="020F0502020204030204" pitchFamily="34" charset="0"/>
                <a:cs typeface="Times New Roman" panose="02020603050405020304" pitchFamily="18" charset="0"/>
              </a:rPr>
              <a:t>Langzeitarbeitslosigkeit ist ein dunkler Fleck auf der weißen Weste des deutschen Arbeitsmarktes“  IAB Direktor Prof. Dr. Joachim </a:t>
            </a:r>
            <a:r>
              <a:rPr lang="de-DE" sz="1100" b="1" i="1" dirty="0" smtClean="0">
                <a:solidFill>
                  <a:srgbClr val="00B0F0"/>
                </a:solidFill>
                <a:ea typeface="Calibri" panose="020F0502020204030204" pitchFamily="34" charset="0"/>
                <a:cs typeface="Times New Roman" panose="02020603050405020304" pitchFamily="18" charset="0"/>
              </a:rPr>
              <a:t>Möller </a:t>
            </a:r>
            <a:r>
              <a:rPr lang="de-DE" sz="1300" b="1" dirty="0" smtClean="0">
                <a:solidFill>
                  <a:schemeClr val="bg1"/>
                </a:solidFill>
                <a:ea typeface="Calibri" panose="020F0502020204030204" pitchFamily="34" charset="0"/>
                <a:cs typeface="Times New Roman" panose="02020603050405020304" pitchFamily="18" charset="0"/>
              </a:rPr>
              <a:t>zeigt, dass die Wissenschaft der Praxis wenig Erkenntnisse zur Lösung der Langzeitarbeitslosigkeit liefern kann. Das Nichtwissen überwiegt bei </a:t>
            </a:r>
            <a:r>
              <a:rPr lang="de-DE" sz="1300" b="1" dirty="0">
                <a:solidFill>
                  <a:schemeClr val="bg1"/>
                </a:solidFill>
                <a:ea typeface="Calibri" panose="020F0502020204030204" pitchFamily="34" charset="0"/>
                <a:cs typeface="Times New Roman" panose="02020603050405020304" pitchFamily="18" charset="0"/>
              </a:rPr>
              <a:t>diesem Thema</a:t>
            </a:r>
            <a:r>
              <a:rPr lang="de-DE" sz="1300" b="1" dirty="0" smtClean="0">
                <a:solidFill>
                  <a:schemeClr val="bg1"/>
                </a:solidFill>
                <a:ea typeface="Calibri" panose="020F0502020204030204" pitchFamily="34" charset="0"/>
                <a:cs typeface="Times New Roman" panose="02020603050405020304" pitchFamily="18" charset="0"/>
              </a:rPr>
              <a:t>. Die Praxis kann nur wenig von der Wissenschaft lernen. </a:t>
            </a:r>
            <a:r>
              <a:rPr lang="de-DE" sz="1300" b="1" dirty="0">
                <a:solidFill>
                  <a:schemeClr val="bg1"/>
                </a:solidFill>
                <a:ea typeface="Calibri" panose="020F0502020204030204" pitchFamily="34" charset="0"/>
                <a:cs typeface="Times New Roman" panose="02020603050405020304" pitchFamily="18" charset="0"/>
              </a:rPr>
              <a:t/>
            </a:r>
            <a:br>
              <a:rPr lang="de-DE" sz="1300" b="1" dirty="0">
                <a:solidFill>
                  <a:schemeClr val="bg1"/>
                </a:solidFill>
                <a:ea typeface="Calibri" panose="020F0502020204030204" pitchFamily="34" charset="0"/>
                <a:cs typeface="Times New Roman" panose="02020603050405020304" pitchFamily="18" charset="0"/>
              </a:rPr>
            </a:br>
            <a:endParaRPr lang="de-DE" sz="1300" b="1" dirty="0" smtClean="0">
              <a:solidFill>
                <a:schemeClr val="bg1"/>
              </a:solidFill>
              <a:ea typeface="Calibri" panose="020F0502020204030204" pitchFamily="34" charset="0"/>
              <a:cs typeface="Times New Roman" panose="02020603050405020304" pitchFamily="18" charset="0"/>
            </a:endParaRPr>
          </a:p>
          <a:p>
            <a:pPr marL="285750" indent="-285750">
              <a:spcAft>
                <a:spcPts val="0"/>
              </a:spcAft>
              <a:buFont typeface="Wingdings" panose="05000000000000000000" pitchFamily="2" charset="2"/>
              <a:buChar char="§"/>
            </a:pPr>
            <a:r>
              <a:rPr lang="de-DE" sz="1300" b="1" dirty="0" smtClean="0">
                <a:solidFill>
                  <a:schemeClr val="bg1"/>
                </a:solidFill>
                <a:ea typeface="Calibri" panose="020F0502020204030204" pitchFamily="34" charset="0"/>
                <a:cs typeface="Times New Roman" panose="02020603050405020304" pitchFamily="18" charset="0"/>
              </a:rPr>
              <a:t>Es </a:t>
            </a:r>
            <a:r>
              <a:rPr lang="de-DE" sz="1300" b="1" dirty="0">
                <a:solidFill>
                  <a:schemeClr val="bg1"/>
                </a:solidFill>
                <a:ea typeface="Calibri" panose="020F0502020204030204" pitchFamily="34" charset="0"/>
                <a:cs typeface="Times New Roman" panose="02020603050405020304" pitchFamily="18" charset="0"/>
              </a:rPr>
              <a:t>gibt allerdings sehr spannende Statements und Feststellungen, die eigentlich die Tür öffnen könnten / </a:t>
            </a:r>
            <a:r>
              <a:rPr lang="de-DE" sz="1300" b="1" dirty="0" smtClean="0">
                <a:solidFill>
                  <a:schemeClr val="bg1"/>
                </a:solidFill>
                <a:ea typeface="Calibri" panose="020F0502020204030204" pitchFamily="34" charset="0"/>
                <a:cs typeface="Times New Roman" panose="02020603050405020304" pitchFamily="18" charset="0"/>
              </a:rPr>
              <a:t>sollten: </a:t>
            </a:r>
            <a:br>
              <a:rPr lang="de-DE" sz="1300" b="1" dirty="0" smtClean="0">
                <a:solidFill>
                  <a:schemeClr val="bg1"/>
                </a:solidFill>
                <a:ea typeface="Calibri" panose="020F0502020204030204" pitchFamily="34" charset="0"/>
                <a:cs typeface="Times New Roman" panose="02020603050405020304" pitchFamily="18" charset="0"/>
              </a:rPr>
            </a:br>
            <a:endParaRPr lang="de-DE" sz="1300" b="1" dirty="0">
              <a:solidFill>
                <a:schemeClr val="bg1"/>
              </a:solidFill>
              <a:ea typeface="Calibri" panose="020F0502020204030204" pitchFamily="34" charset="0"/>
              <a:cs typeface="Times New Roman" panose="02020603050405020304" pitchFamily="18" charset="0"/>
            </a:endParaRPr>
          </a:p>
          <a:p>
            <a:pPr marL="285750" lvl="0" indent="-285750">
              <a:buFont typeface="Symbol" panose="05050102010706020507" pitchFamily="18" charset="2"/>
              <a:buChar char="-"/>
            </a:pPr>
            <a:r>
              <a:rPr lang="de-DE" sz="1300" b="1" dirty="0">
                <a:solidFill>
                  <a:schemeClr val="bg1"/>
                </a:solidFill>
                <a:ea typeface="Calibri" panose="020F0502020204030204" pitchFamily="34" charset="0"/>
                <a:cs typeface="Times New Roman" panose="02020603050405020304" pitchFamily="18" charset="0"/>
              </a:rPr>
              <a:t>Die eine Tür ist </a:t>
            </a:r>
            <a:r>
              <a:rPr lang="de-DE" sz="1300" b="1" dirty="0" smtClean="0">
                <a:solidFill>
                  <a:schemeClr val="bg1"/>
                </a:solidFill>
                <a:ea typeface="Calibri" panose="020F0502020204030204" pitchFamily="34" charset="0"/>
                <a:cs typeface="Times New Roman" panose="02020603050405020304" pitchFamily="18" charset="0"/>
              </a:rPr>
              <a:t>eine operative </a:t>
            </a:r>
            <a:r>
              <a:rPr lang="de-DE" sz="1300" b="1" dirty="0">
                <a:solidFill>
                  <a:schemeClr val="bg1"/>
                </a:solidFill>
                <a:ea typeface="Calibri" panose="020F0502020204030204" pitchFamily="34" charset="0"/>
                <a:cs typeface="Times New Roman" panose="02020603050405020304" pitchFamily="18" charset="0"/>
              </a:rPr>
              <a:t>Methodik der Arbeitsmarktintegration mit dem „alten“ Thema: „</a:t>
            </a:r>
            <a:r>
              <a:rPr lang="de-DE" sz="1300" b="1" dirty="0" err="1">
                <a:solidFill>
                  <a:schemeClr val="bg1"/>
                </a:solidFill>
                <a:ea typeface="Calibri" panose="020F0502020204030204" pitchFamily="34" charset="0"/>
                <a:cs typeface="Times New Roman" panose="02020603050405020304" pitchFamily="18" charset="0"/>
              </a:rPr>
              <a:t>Empowerment</a:t>
            </a:r>
            <a:r>
              <a:rPr lang="de-DE" sz="1300" b="1" dirty="0">
                <a:solidFill>
                  <a:schemeClr val="bg1"/>
                </a:solidFill>
                <a:ea typeface="Calibri" panose="020F0502020204030204" pitchFamily="34" charset="0"/>
                <a:cs typeface="Times New Roman" panose="02020603050405020304" pitchFamily="18" charset="0"/>
              </a:rPr>
              <a:t>“ im Sinne von  Selbstbemächtigung / Selbstorganisation (muss man aber </a:t>
            </a:r>
            <a:r>
              <a:rPr lang="de-DE" sz="1300" b="1" dirty="0" smtClean="0">
                <a:solidFill>
                  <a:schemeClr val="bg1"/>
                </a:solidFill>
                <a:ea typeface="Calibri" panose="020F0502020204030204" pitchFamily="34" charset="0"/>
                <a:cs typeface="Times New Roman" panose="02020603050405020304" pitchFamily="18" charset="0"/>
              </a:rPr>
              <a:t>auch richtig </a:t>
            </a:r>
            <a:r>
              <a:rPr lang="de-DE" sz="1300" b="1" dirty="0">
                <a:solidFill>
                  <a:schemeClr val="bg1"/>
                </a:solidFill>
                <a:ea typeface="Calibri" panose="020F0502020204030204" pitchFamily="34" charset="0"/>
                <a:cs typeface="Times New Roman" panose="02020603050405020304" pitchFamily="18" charset="0"/>
              </a:rPr>
              <a:t>verstehen!), hier ist der notwendige Paradigmenwechsel immer noch nicht vollzogen!</a:t>
            </a:r>
            <a:r>
              <a:rPr lang="de-DE" sz="1300" dirty="0">
                <a:solidFill>
                  <a:schemeClr val="bg1"/>
                </a:solidFill>
                <a:ea typeface="Calibri" panose="020F0502020204030204" pitchFamily="34" charset="0"/>
                <a:cs typeface="Times New Roman" panose="02020603050405020304" pitchFamily="18" charset="0"/>
              </a:rPr>
              <a:t>  </a:t>
            </a:r>
            <a:r>
              <a:rPr lang="de-DE" sz="1300" b="1" dirty="0">
                <a:solidFill>
                  <a:schemeClr val="bg1"/>
                </a:solidFill>
                <a:ea typeface="Calibri" panose="020F0502020204030204" pitchFamily="34" charset="0"/>
                <a:cs typeface="Times New Roman" panose="02020603050405020304" pitchFamily="18" charset="0"/>
              </a:rPr>
              <a:t>Das Motto hier: „Ziele erreichen, statt Defizite beheben zu wollen</a:t>
            </a:r>
            <a:r>
              <a:rPr lang="de-DE" sz="1300" b="1" dirty="0" smtClean="0">
                <a:solidFill>
                  <a:schemeClr val="bg1"/>
                </a:solidFill>
                <a:ea typeface="Calibri" panose="020F0502020204030204" pitchFamily="34" charset="0"/>
                <a:cs typeface="Times New Roman" panose="02020603050405020304" pitchFamily="18" charset="0"/>
              </a:rPr>
              <a:t>“.</a:t>
            </a:r>
          </a:p>
          <a:p>
            <a:pPr marL="285750" lvl="0" indent="-285750">
              <a:buFont typeface="Symbol" panose="05050102010706020507" pitchFamily="18" charset="2"/>
              <a:buChar char="-"/>
            </a:pPr>
            <a:endParaRPr lang="de-DE" sz="1300" b="1" dirty="0">
              <a:solidFill>
                <a:schemeClr val="bg1"/>
              </a:solidFill>
              <a:ea typeface="Calibri" panose="020F0502020204030204" pitchFamily="34" charset="0"/>
              <a:cs typeface="Times New Roman" panose="02020603050405020304" pitchFamily="18" charset="0"/>
            </a:endParaRPr>
          </a:p>
          <a:p>
            <a:pPr marL="285750" lvl="0" indent="-285750">
              <a:buFont typeface="Symbol" panose="05050102010706020507" pitchFamily="18" charset="2"/>
              <a:buChar char="-"/>
            </a:pPr>
            <a:r>
              <a:rPr lang="de-DE" sz="1300" b="1" dirty="0" smtClean="0">
                <a:solidFill>
                  <a:schemeClr val="bg1"/>
                </a:solidFill>
                <a:ea typeface="Calibri" panose="020F0502020204030204" pitchFamily="34" charset="0"/>
                <a:cs typeface="Times New Roman" panose="02020603050405020304" pitchFamily="18" charset="0"/>
              </a:rPr>
              <a:t>Die </a:t>
            </a:r>
            <a:r>
              <a:rPr lang="de-DE" sz="1300" b="1" dirty="0">
                <a:solidFill>
                  <a:schemeClr val="bg1"/>
                </a:solidFill>
                <a:ea typeface="Calibri" panose="020F0502020204030204" pitchFamily="34" charset="0"/>
                <a:cs typeface="Times New Roman" panose="02020603050405020304" pitchFamily="18" charset="0"/>
              </a:rPr>
              <a:t>andere Tür ist das Thema: „relationale Vermittlung“ - nicht wie vermittle ich und übersetze, sondern wie kriegen  AN und AG heraus, ob und das sie </a:t>
            </a:r>
            <a:r>
              <a:rPr lang="de-DE" sz="1300" b="1" dirty="0" smtClean="0">
                <a:solidFill>
                  <a:schemeClr val="bg1"/>
                </a:solidFill>
                <a:ea typeface="Calibri" panose="020F0502020204030204" pitchFamily="34" charset="0"/>
                <a:cs typeface="Times New Roman" panose="02020603050405020304" pitchFamily="18" charset="0"/>
              </a:rPr>
              <a:t>wie zusammen </a:t>
            </a:r>
            <a:r>
              <a:rPr lang="de-DE" sz="1300" b="1" dirty="0">
                <a:solidFill>
                  <a:schemeClr val="bg1"/>
                </a:solidFill>
                <a:ea typeface="Calibri" panose="020F0502020204030204" pitchFamily="34" charset="0"/>
                <a:cs typeface="Times New Roman" panose="02020603050405020304" pitchFamily="18" charset="0"/>
              </a:rPr>
              <a:t>passen? Hier ist ebenfalls ein Paradigmenwechsel </a:t>
            </a:r>
            <a:r>
              <a:rPr lang="de-DE" sz="1300" b="1" dirty="0" smtClean="0">
                <a:solidFill>
                  <a:schemeClr val="bg1"/>
                </a:solidFill>
                <a:ea typeface="Calibri" panose="020F0502020204030204" pitchFamily="34" charset="0"/>
                <a:cs typeface="Times New Roman" panose="02020603050405020304" pitchFamily="18" charset="0"/>
              </a:rPr>
              <a:t>überfällig! </a:t>
            </a:r>
            <a:br>
              <a:rPr lang="de-DE" sz="1300" b="1" dirty="0" smtClean="0">
                <a:solidFill>
                  <a:schemeClr val="bg1"/>
                </a:solidFill>
                <a:ea typeface="Calibri" panose="020F0502020204030204" pitchFamily="34" charset="0"/>
                <a:cs typeface="Times New Roman" panose="02020603050405020304" pitchFamily="18" charset="0"/>
              </a:rPr>
            </a:br>
            <a:r>
              <a:rPr lang="de-DE" sz="1300" b="1" dirty="0" smtClean="0">
                <a:solidFill>
                  <a:schemeClr val="bg1"/>
                </a:solidFill>
                <a:ea typeface="Calibri" panose="020F0502020204030204" pitchFamily="34" charset="0"/>
                <a:cs typeface="Times New Roman" panose="02020603050405020304" pitchFamily="18" charset="0"/>
              </a:rPr>
              <a:t>Das </a:t>
            </a:r>
            <a:r>
              <a:rPr lang="de-DE" sz="1300" b="1" dirty="0">
                <a:solidFill>
                  <a:schemeClr val="bg1"/>
                </a:solidFill>
                <a:ea typeface="Calibri" panose="020F0502020204030204" pitchFamily="34" charset="0"/>
                <a:cs typeface="Times New Roman" panose="02020603050405020304" pitchFamily="18" charset="0"/>
              </a:rPr>
              <a:t>Motto hier: </a:t>
            </a:r>
            <a:r>
              <a:rPr lang="de-DE" sz="1100" b="1" dirty="0">
                <a:solidFill>
                  <a:srgbClr val="00B0F0"/>
                </a:solidFill>
              </a:rPr>
              <a:t>„Die Lösung der Langzeitarbeitslosigkeit liegt am Markt“ </a:t>
            </a:r>
            <a:r>
              <a:rPr lang="de-DE" sz="1300" b="1" dirty="0">
                <a:solidFill>
                  <a:schemeClr val="bg1"/>
                </a:solidFill>
              </a:rPr>
              <a:t> </a:t>
            </a:r>
          </a:p>
          <a:p>
            <a:pPr marL="285750" indent="-285750">
              <a:buFont typeface="Wingdings" panose="05000000000000000000" pitchFamily="2" charset="2"/>
              <a:buChar char="§"/>
            </a:pPr>
            <a:endParaRPr lang="de-DE" sz="1300" b="1" dirty="0" smtClean="0">
              <a:solidFill>
                <a:schemeClr val="bg1"/>
              </a:solidFill>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
            </a:pPr>
            <a:r>
              <a:rPr lang="de-DE" sz="1300" b="1" dirty="0" smtClean="0">
                <a:solidFill>
                  <a:schemeClr val="bg1"/>
                </a:solidFill>
                <a:ea typeface="Calibri" panose="020F0502020204030204" pitchFamily="34" charset="0"/>
                <a:cs typeface="Times New Roman" panose="02020603050405020304" pitchFamily="18" charset="0"/>
              </a:rPr>
              <a:t>Beides </a:t>
            </a:r>
            <a:r>
              <a:rPr lang="de-DE" sz="1300" b="1" dirty="0">
                <a:solidFill>
                  <a:schemeClr val="bg1"/>
                </a:solidFill>
                <a:ea typeface="Calibri" panose="020F0502020204030204" pitchFamily="34" charset="0"/>
                <a:cs typeface="Times New Roman" panose="02020603050405020304" pitchFamily="18" charset="0"/>
              </a:rPr>
              <a:t>zusammengefasst zeigt, woran es deutlich hapert, nämlich an einer effektiven und effizienten Form der Arbeitsmarktkommunikation – weg von Fremd- und hin zu Selbststeuerungs- bzw. Moderationsprozessen.  Dafür braucht man aus meiner Sicht eben auch neue interaktive Formate und Settings in der BERATUNG und BETREUUNG, in der ARBEITSWELTPÄDAGOGIK  und im COACHING sowie in der VERMITTLUNG.</a:t>
            </a:r>
          </a:p>
          <a:p>
            <a:pPr marL="285750" indent="-285750">
              <a:spcAft>
                <a:spcPts val="0"/>
              </a:spcAft>
              <a:buFont typeface="Wingdings" panose="05000000000000000000" pitchFamily="2" charset="2"/>
              <a:buChar char="§"/>
            </a:pPr>
            <a:endParaRPr lang="de-DE" sz="1300" b="1" dirty="0">
              <a:solidFill>
                <a:schemeClr val="bg1"/>
              </a:solidFill>
              <a:ea typeface="Calibri" panose="020F0502020204030204" pitchFamily="34" charset="0"/>
              <a:cs typeface="Times New Roman" panose="02020603050405020304" pitchFamily="18" charset="0"/>
            </a:endParaRPr>
          </a:p>
          <a:p>
            <a:pPr marL="285750" lvl="0" indent="-285750">
              <a:buFont typeface="Wingdings" panose="05000000000000000000" pitchFamily="2" charset="2"/>
              <a:buChar char="§"/>
            </a:pPr>
            <a:r>
              <a:rPr lang="de-DE" sz="1300" b="1" dirty="0">
                <a:solidFill>
                  <a:schemeClr val="bg1"/>
                </a:solidFill>
                <a:ea typeface="Calibri" panose="020F0502020204030204" pitchFamily="34" charset="0"/>
                <a:cs typeface="Times New Roman" panose="02020603050405020304" pitchFamily="18" charset="0"/>
              </a:rPr>
              <a:t>In diesem </a:t>
            </a:r>
            <a:r>
              <a:rPr lang="de-DE" sz="1300" b="1" dirty="0" smtClean="0">
                <a:solidFill>
                  <a:schemeClr val="bg1"/>
                </a:solidFill>
                <a:ea typeface="Calibri" panose="020F0502020204030204" pitchFamily="34" charset="0"/>
                <a:cs typeface="Times New Roman" panose="02020603050405020304" pitchFamily="18" charset="0"/>
              </a:rPr>
              <a:t>Zusammenhang ist </a:t>
            </a:r>
            <a:r>
              <a:rPr lang="de-DE" sz="1300" b="1" dirty="0">
                <a:solidFill>
                  <a:schemeClr val="bg1"/>
                </a:solidFill>
                <a:ea typeface="Calibri" panose="020F0502020204030204" pitchFamily="34" charset="0"/>
                <a:cs typeface="Times New Roman" panose="02020603050405020304" pitchFamily="18" charset="0"/>
              </a:rPr>
              <a:t>auch der Arbeitsmarkt „Arbeitsmarkt“ und seine sich selbst erhaltenden Systemstrukturen </a:t>
            </a:r>
            <a:r>
              <a:rPr lang="de-DE" sz="1300" b="1" dirty="0" smtClean="0">
                <a:solidFill>
                  <a:schemeClr val="bg1"/>
                </a:solidFill>
                <a:ea typeface="Calibri" panose="020F0502020204030204" pitchFamily="34" charset="0"/>
                <a:cs typeface="Times New Roman" panose="02020603050405020304" pitchFamily="18" charset="0"/>
              </a:rPr>
              <a:t>zu betrachten. </a:t>
            </a:r>
            <a:r>
              <a:rPr lang="de-DE" sz="1300" b="1" dirty="0">
                <a:solidFill>
                  <a:schemeClr val="bg1"/>
                </a:solidFill>
                <a:ea typeface="Calibri" panose="020F0502020204030204" pitchFamily="34" charset="0"/>
                <a:cs typeface="Times New Roman" panose="02020603050405020304" pitchFamily="18" charset="0"/>
              </a:rPr>
              <a:t>Die Arbeitsmarktunterstützungsstrukturen </a:t>
            </a:r>
            <a:r>
              <a:rPr lang="de-DE" sz="1300" b="1" dirty="0" smtClean="0">
                <a:solidFill>
                  <a:schemeClr val="bg1"/>
                </a:solidFill>
                <a:ea typeface="Calibri" panose="020F0502020204030204" pitchFamily="34" charset="0"/>
                <a:cs typeface="Times New Roman" panose="02020603050405020304" pitchFamily="18" charset="0"/>
              </a:rPr>
              <a:t>sollten </a:t>
            </a:r>
            <a:r>
              <a:rPr lang="de-DE" sz="1300" b="1" dirty="0">
                <a:solidFill>
                  <a:schemeClr val="bg1"/>
                </a:solidFill>
                <a:ea typeface="Calibri" panose="020F0502020204030204" pitchFamily="34" charset="0"/>
                <a:cs typeface="Times New Roman" panose="02020603050405020304" pitchFamily="18" charset="0"/>
              </a:rPr>
              <a:t>zeitgemäß reformiert und gestrafft angepasst werden, um in gemeinsamem Engagement die richtigen Dinge richtig und auch zügig umzusetzen. </a:t>
            </a:r>
            <a:r>
              <a:rPr lang="de-DE" sz="1300" b="1" dirty="0" smtClean="0">
                <a:solidFill>
                  <a:schemeClr val="bg1"/>
                </a:solidFill>
                <a:ea typeface="Calibri" panose="020F0502020204030204" pitchFamily="34" charset="0"/>
                <a:cs typeface="Times New Roman" panose="02020603050405020304" pitchFamily="18" charset="0"/>
              </a:rPr>
              <a:t>Manchmal ist „weniger“ – „mehr“.</a:t>
            </a:r>
            <a:endParaRPr lang="de-DE" sz="1300" b="1" dirty="0">
              <a:solidFill>
                <a:schemeClr val="bg1"/>
              </a:solidFill>
              <a:ea typeface="Calibri" panose="020F0502020204030204" pitchFamily="34" charset="0"/>
              <a:cs typeface="Times New Roman" panose="02020603050405020304" pitchFamily="18" charset="0"/>
            </a:endParaRPr>
          </a:p>
          <a:p>
            <a:pPr marL="285750" lvl="0" indent="-285750">
              <a:buFont typeface="Wingdings" panose="05000000000000000000" pitchFamily="2" charset="2"/>
              <a:buChar char="§"/>
            </a:pPr>
            <a:endParaRPr lang="de-DE" sz="1300" b="1" dirty="0">
              <a:solidFill>
                <a:schemeClr val="bg1"/>
              </a:solidFill>
              <a:ea typeface="Calibri" panose="020F0502020204030204" pitchFamily="34" charset="0"/>
              <a:cs typeface="Times New Roman" panose="02020603050405020304" pitchFamily="18" charset="0"/>
            </a:endParaRPr>
          </a:p>
          <a:p>
            <a:pPr marL="285750" lvl="0" indent="-285750">
              <a:buFont typeface="Wingdings" panose="05000000000000000000" pitchFamily="2" charset="2"/>
              <a:buChar char="§"/>
            </a:pPr>
            <a:r>
              <a:rPr lang="de-DE" sz="1300" b="1" dirty="0">
                <a:solidFill>
                  <a:schemeClr val="bg1"/>
                </a:solidFill>
                <a:ea typeface="Calibri" panose="020F0502020204030204" pitchFamily="34" charset="0"/>
                <a:cs typeface="Times New Roman" panose="02020603050405020304" pitchFamily="18" charset="0"/>
              </a:rPr>
              <a:t>Die Erfordernis besteht in der Fortentwicklung einer „dynamischen Organisationsstruktur der regionalen Institution(en)“, die sich mit dem „Fördern und Fordern“ von Arbeitslosen und Hilfebedürftigen befasst / befassen (vor dem Hintergrund aktueller regionaler und überregionaler Geschehnisse wie z. B. Demografischer Wandel, </a:t>
            </a:r>
            <a:r>
              <a:rPr lang="de-DE" sz="1300" b="1" dirty="0" smtClean="0">
                <a:solidFill>
                  <a:schemeClr val="bg1"/>
                </a:solidFill>
                <a:ea typeface="Calibri" panose="020F0502020204030204" pitchFamily="34" charset="0"/>
                <a:cs typeface="Times New Roman" panose="02020603050405020304" pitchFamily="18" charset="0"/>
              </a:rPr>
              <a:t>Langzeitarbeitslosigkeit</a:t>
            </a:r>
            <a:r>
              <a:rPr lang="de-DE" sz="1300" b="1" dirty="0">
                <a:solidFill>
                  <a:schemeClr val="bg1"/>
                </a:solidFill>
                <a:ea typeface="Calibri" panose="020F0502020204030204" pitchFamily="34" charset="0"/>
                <a:cs typeface="Times New Roman" panose="02020603050405020304" pitchFamily="18" charset="0"/>
              </a:rPr>
              <a:t>, soziale Teilhabe, Arbeitskräftesicherung, Flüchtlinge …) und der damit verbundenen notwendigen aktiven  Rollenwahrnehmung</a:t>
            </a:r>
            <a:r>
              <a:rPr lang="de-DE" sz="1300" b="1" dirty="0" smtClean="0">
                <a:solidFill>
                  <a:schemeClr val="bg1"/>
                </a:solidFill>
                <a:ea typeface="Calibri" panose="020F0502020204030204" pitchFamily="34" charset="0"/>
                <a:cs typeface="Times New Roman" panose="02020603050405020304" pitchFamily="18" charset="0"/>
              </a:rPr>
              <a:t>.</a:t>
            </a:r>
          </a:p>
          <a:p>
            <a:pPr marL="285750" lvl="0" indent="-285750">
              <a:buFont typeface="Wingdings" panose="05000000000000000000" pitchFamily="2" charset="2"/>
              <a:buChar char="§"/>
            </a:pPr>
            <a:endParaRPr lang="de-DE" sz="1300" b="1" dirty="0" smtClean="0">
              <a:solidFill>
                <a:schemeClr val="bg1"/>
              </a:solidFill>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
            </a:pPr>
            <a:r>
              <a:rPr lang="de-DE" sz="1300" b="1" dirty="0">
                <a:solidFill>
                  <a:schemeClr val="bg1"/>
                </a:solidFill>
                <a:ea typeface="Calibri" panose="020F0502020204030204" pitchFamily="34" charset="0"/>
                <a:cs typeface="Times New Roman" panose="02020603050405020304" pitchFamily="18" charset="0"/>
              </a:rPr>
              <a:t>Es gibt neue gewachsene Chancen und Notwendigkeiten in der Wirtschaft und damit auch im Arbeitsmarkt, um Arbeitslosigkeit und Hilfebedürftigkeit beträchtlich zu reduzieren. Das würde in der Wechselwirkung </a:t>
            </a:r>
            <a:r>
              <a:rPr lang="de-DE" sz="1300" b="1" dirty="0" smtClean="0">
                <a:solidFill>
                  <a:schemeClr val="bg1"/>
                </a:solidFill>
                <a:ea typeface="Calibri" panose="020F0502020204030204" pitchFamily="34" charset="0"/>
                <a:cs typeface="Times New Roman" panose="02020603050405020304" pitchFamily="18" charset="0"/>
              </a:rPr>
              <a:t>die </a:t>
            </a:r>
            <a:r>
              <a:rPr lang="de-DE" sz="1300" b="1" dirty="0">
                <a:solidFill>
                  <a:schemeClr val="bg1"/>
                </a:solidFill>
                <a:ea typeface="Calibri" panose="020F0502020204030204" pitchFamily="34" charset="0"/>
                <a:cs typeface="Times New Roman" panose="02020603050405020304" pitchFamily="18" charset="0"/>
              </a:rPr>
              <a:t>Sozialhaushalte deutlich entlasten. </a:t>
            </a:r>
          </a:p>
        </p:txBody>
      </p:sp>
      <p:sp>
        <p:nvSpPr>
          <p:cNvPr id="3" name="Rechteck 2"/>
          <p:cNvSpPr/>
          <p:nvPr/>
        </p:nvSpPr>
        <p:spPr>
          <a:xfrm>
            <a:off x="1042467" y="4801017"/>
            <a:ext cx="9346346" cy="369332"/>
          </a:xfrm>
          <a:prstGeom prst="rect">
            <a:avLst/>
          </a:prstGeom>
        </p:spPr>
        <p:txBody>
          <a:bodyPr wrap="square">
            <a:spAutoFit/>
          </a:bodyPr>
          <a:lstStyle/>
          <a:p>
            <a:pPr>
              <a:spcAft>
                <a:spcPts val="0"/>
              </a:spcAft>
            </a:pPr>
            <a:r>
              <a:rPr lang="de-DE" dirty="0">
                <a:latin typeface="Calibri" panose="020F0502020204030204" pitchFamily="34" charset="0"/>
                <a:ea typeface="Calibri" panose="020F0502020204030204" pitchFamily="34" charset="0"/>
                <a:cs typeface="Times New Roman" panose="02020603050405020304" pitchFamily="18" charset="0"/>
              </a:rPr>
              <a:t> </a:t>
            </a:r>
            <a:endParaRPr lang="de-DE" dirty="0">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980290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hteck 1"/>
          <p:cNvSpPr/>
          <p:nvPr/>
        </p:nvSpPr>
        <p:spPr>
          <a:xfrm>
            <a:off x="708109" y="261769"/>
            <a:ext cx="10623586" cy="5805500"/>
          </a:xfrm>
          <a:prstGeom prst="rect">
            <a:avLst/>
          </a:prstGeom>
        </p:spPr>
        <p:txBody>
          <a:bodyPr wrap="square">
            <a:spAutoFit/>
          </a:bodyPr>
          <a:lstStyle/>
          <a:p>
            <a:pPr marL="285750" indent="-285750">
              <a:lnSpc>
                <a:spcPct val="107000"/>
              </a:lnSpc>
              <a:buFont typeface="Courier New" panose="02070309020205020404" pitchFamily="49" charset="0"/>
              <a:buChar char="o"/>
            </a:pPr>
            <a:r>
              <a:rPr lang="de-DE"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Zielorientiertes  </a:t>
            </a:r>
            <a:r>
              <a:rPr lang="de-DE"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Empowerment</a:t>
            </a:r>
            <a:r>
              <a:rPr lang="de-DE"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 „Ziele erreichen, statt Defizite beheben wollen“</a:t>
            </a:r>
            <a:br>
              <a:rPr lang="de-DE"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br>
            <a:r>
              <a:rPr lang="de-DE" sz="1000" b="1" dirty="0" smtClean="0">
                <a:solidFill>
                  <a:srgbClr val="00B0F0"/>
                </a:solidFill>
              </a:rPr>
              <a:t>“</a:t>
            </a:r>
            <a:r>
              <a:rPr lang="de-DE" sz="1000" b="1" dirty="0">
                <a:solidFill>
                  <a:srgbClr val="00B0F0"/>
                </a:solidFill>
              </a:rPr>
              <a:t>Ein Ziel (griechisch </a:t>
            </a:r>
            <a:r>
              <a:rPr lang="de-DE" sz="1000" b="1" i="1" dirty="0" err="1">
                <a:solidFill>
                  <a:srgbClr val="00B0F0"/>
                </a:solidFill>
              </a:rPr>
              <a:t>τέλος</a:t>
            </a:r>
            <a:r>
              <a:rPr lang="de-DE" sz="1000" b="1" dirty="0">
                <a:solidFill>
                  <a:srgbClr val="00B0F0"/>
                </a:solidFill>
              </a:rPr>
              <a:t> [</a:t>
            </a:r>
            <a:r>
              <a:rPr lang="de-DE" sz="1000" b="1" i="1" dirty="0" err="1">
                <a:solidFill>
                  <a:srgbClr val="00B0F0"/>
                </a:solidFill>
              </a:rPr>
              <a:t>telos</a:t>
            </a:r>
            <a:r>
              <a:rPr lang="de-DE" sz="1000" b="1" dirty="0">
                <a:solidFill>
                  <a:srgbClr val="00B0F0"/>
                </a:solidFill>
              </a:rPr>
              <a:t>], lateinisch </a:t>
            </a:r>
            <a:r>
              <a:rPr lang="de-DE" sz="1000" b="1" i="1" dirty="0" err="1">
                <a:solidFill>
                  <a:srgbClr val="00B0F0"/>
                </a:solidFill>
              </a:rPr>
              <a:t>finis</a:t>
            </a:r>
            <a:r>
              <a:rPr lang="de-DE" sz="1000" b="1" dirty="0">
                <a:solidFill>
                  <a:srgbClr val="00B0F0"/>
                </a:solidFill>
              </a:rPr>
              <a:t>, englisch </a:t>
            </a:r>
            <a:r>
              <a:rPr lang="de-DE" sz="1000" b="1" i="1" dirty="0" err="1">
                <a:solidFill>
                  <a:srgbClr val="00B0F0"/>
                </a:solidFill>
              </a:rPr>
              <a:t>objective</a:t>
            </a:r>
            <a:r>
              <a:rPr lang="de-DE" sz="1000" b="1" i="1" dirty="0">
                <a:solidFill>
                  <a:srgbClr val="00B0F0"/>
                </a:solidFill>
              </a:rPr>
              <a:t>, </a:t>
            </a:r>
            <a:r>
              <a:rPr lang="de-DE" sz="1000" b="1" i="1" dirty="0" err="1">
                <a:solidFill>
                  <a:srgbClr val="00B0F0"/>
                </a:solidFill>
              </a:rPr>
              <a:t>goal</a:t>
            </a:r>
            <a:r>
              <a:rPr lang="de-DE" sz="1000" b="1" i="1" dirty="0">
                <a:solidFill>
                  <a:srgbClr val="00B0F0"/>
                </a:solidFill>
              </a:rPr>
              <a:t>, </a:t>
            </a:r>
            <a:r>
              <a:rPr lang="de-DE" sz="1000" b="1" i="1" dirty="0" err="1">
                <a:solidFill>
                  <a:srgbClr val="00B0F0"/>
                </a:solidFill>
              </a:rPr>
              <a:t>target</a:t>
            </a:r>
            <a:r>
              <a:rPr lang="de-DE" sz="1000" b="1" dirty="0">
                <a:solidFill>
                  <a:srgbClr val="00B0F0"/>
                </a:solidFill>
              </a:rPr>
              <a:t>) ist ein in der Zukunft liegender, gegenüber dem Gegenwärtigen im Allgemeinen veränderter, erstrebenswerter und angestrebter Zustand (Zielvorgabe). Ein Ziel ist somit ein definierter und angestrebter Zustand innerhalb einer Ereignisfolge, meist einer menschlichen Handlung zu einem Zweck. 'Ziel' benennt häufig den Erfolg eines Projekts bzw. einer mehr oder weniger aufwendigen Arbeit“ / aus Wikipedia.</a:t>
            </a:r>
            <a:r>
              <a:rPr lang="de-DE" sz="1000" b="1" dirty="0">
                <a:solidFill>
                  <a:srgbClr val="00B0F0"/>
                </a:solidFill>
                <a:ea typeface="Calibri" panose="020F0502020204030204" pitchFamily="34" charset="0"/>
                <a:cs typeface="Times New Roman" panose="02020603050405020304" pitchFamily="18" charset="0"/>
              </a:rPr>
              <a:t/>
            </a:r>
            <a:br>
              <a:rPr lang="de-DE" sz="1000" b="1" dirty="0">
                <a:solidFill>
                  <a:srgbClr val="00B0F0"/>
                </a:solidFill>
                <a:ea typeface="Calibri" panose="020F0502020204030204" pitchFamily="34" charset="0"/>
                <a:cs typeface="Times New Roman" panose="02020603050405020304" pitchFamily="18" charset="0"/>
              </a:rPr>
            </a:br>
            <a:r>
              <a:rPr lang="de-DE" sz="1000" b="1" dirty="0" smtClean="0">
                <a:solidFill>
                  <a:srgbClr val="00B0F0"/>
                </a:solidFill>
                <a:ea typeface="Calibri" panose="020F0502020204030204" pitchFamily="34" charset="0"/>
                <a:cs typeface="Times New Roman" panose="02020603050405020304" pitchFamily="18" charset="0"/>
              </a:rPr>
              <a:t/>
            </a:r>
            <a:br>
              <a:rPr lang="de-DE" sz="1000" b="1" dirty="0" smtClean="0">
                <a:solidFill>
                  <a:srgbClr val="00B0F0"/>
                </a:solidFill>
                <a:ea typeface="Calibri" panose="020F0502020204030204" pitchFamily="34" charset="0"/>
                <a:cs typeface="Times New Roman" panose="02020603050405020304" pitchFamily="18" charset="0"/>
              </a:rPr>
            </a:br>
            <a:endParaRPr lang="de-DE" sz="1000" b="1" dirty="0">
              <a:solidFill>
                <a:srgbClr val="00B0F0"/>
              </a:solidFill>
              <a:ea typeface="Calibri" panose="020F0502020204030204" pitchFamily="34" charset="0"/>
              <a:cs typeface="Times New Roman" panose="02020603050405020304" pitchFamily="18" charset="0"/>
            </a:endParaRPr>
          </a:p>
          <a:p>
            <a:pPr marL="285750" indent="-285750">
              <a:lnSpc>
                <a:spcPct val="107000"/>
              </a:lnSpc>
              <a:spcAft>
                <a:spcPts val="0"/>
              </a:spcAft>
              <a:buFont typeface="Wingdings" panose="05000000000000000000" pitchFamily="2" charset="2"/>
              <a:buChar char="§"/>
            </a:pPr>
            <a:r>
              <a:rPr lang="de-DE" sz="1300" b="1" dirty="0" smtClean="0">
                <a:solidFill>
                  <a:schemeClr val="bg1"/>
                </a:solidFill>
                <a:ea typeface="Calibri" panose="020F0502020204030204" pitchFamily="34" charset="0"/>
                <a:cs typeface="Times New Roman" panose="02020603050405020304" pitchFamily="18" charset="0"/>
              </a:rPr>
              <a:t>Es </a:t>
            </a:r>
            <a:r>
              <a:rPr lang="de-DE" sz="1300" b="1" dirty="0">
                <a:solidFill>
                  <a:schemeClr val="bg1"/>
                </a:solidFill>
                <a:ea typeface="Calibri" panose="020F0502020204030204" pitchFamily="34" charset="0"/>
                <a:cs typeface="Times New Roman" panose="02020603050405020304" pitchFamily="18" charset="0"/>
              </a:rPr>
              <a:t>geht </a:t>
            </a:r>
            <a:r>
              <a:rPr lang="de-DE" sz="1300" b="1" dirty="0" smtClean="0">
                <a:solidFill>
                  <a:schemeClr val="bg1"/>
                </a:solidFill>
                <a:ea typeface="Calibri" panose="020F0502020204030204" pitchFamily="34" charset="0"/>
                <a:cs typeface="Times New Roman" panose="02020603050405020304" pitchFamily="18" charset="0"/>
              </a:rPr>
              <a:t>hierbei </a:t>
            </a:r>
            <a:r>
              <a:rPr lang="de-DE" sz="1300" b="1" dirty="0">
                <a:solidFill>
                  <a:schemeClr val="bg1"/>
                </a:solidFill>
                <a:ea typeface="Calibri" panose="020F0502020204030204" pitchFamily="34" charset="0"/>
                <a:cs typeface="Times New Roman" panose="02020603050405020304" pitchFamily="18" charset="0"/>
              </a:rPr>
              <a:t>explizit darum, zu finden, was noch als Differenz auf der </a:t>
            </a:r>
            <a:r>
              <a:rPr lang="de-DE" sz="1300" b="1" dirty="0" smtClean="0">
                <a:solidFill>
                  <a:schemeClr val="bg1"/>
                </a:solidFill>
                <a:ea typeface="Calibri" panose="020F0502020204030204" pitchFamily="34" charset="0"/>
                <a:cs typeface="Times New Roman" panose="02020603050405020304" pitchFamily="18" charset="0"/>
              </a:rPr>
              <a:t>Wegstrecke zum </a:t>
            </a:r>
            <a:r>
              <a:rPr lang="de-DE" sz="1300" b="1" dirty="0">
                <a:solidFill>
                  <a:schemeClr val="bg1"/>
                </a:solidFill>
                <a:ea typeface="Calibri" panose="020F0502020204030204" pitchFamily="34" charset="0"/>
                <a:cs typeface="FuturaT-Light"/>
              </a:rPr>
              <a:t> </a:t>
            </a:r>
            <a:r>
              <a:rPr lang="de-DE" sz="1300" b="1" dirty="0" smtClean="0">
                <a:solidFill>
                  <a:schemeClr val="bg1"/>
                </a:solidFill>
                <a:ea typeface="Calibri" panose="020F0502020204030204" pitchFamily="34" charset="0"/>
                <a:cs typeface="FuturaT-Light"/>
              </a:rPr>
              <a:t>konkreten </a:t>
            </a:r>
            <a:r>
              <a:rPr lang="de-DE" sz="1300" b="1" dirty="0" smtClean="0">
                <a:solidFill>
                  <a:schemeClr val="bg1"/>
                </a:solidFill>
                <a:ea typeface="Calibri" panose="020F0502020204030204" pitchFamily="34" charset="0"/>
                <a:cs typeface="Times New Roman" panose="02020603050405020304" pitchFamily="18" charset="0"/>
              </a:rPr>
              <a:t>Ziel fehlt, </a:t>
            </a:r>
            <a:r>
              <a:rPr lang="de-DE" sz="1300" b="1" dirty="0">
                <a:solidFill>
                  <a:schemeClr val="bg1"/>
                </a:solidFill>
                <a:ea typeface="Calibri" panose="020F0502020204030204" pitchFamily="34" charset="0"/>
                <a:cs typeface="Times New Roman" panose="02020603050405020304" pitchFamily="18" charset="0"/>
              </a:rPr>
              <a:t>und nicht darum, </a:t>
            </a:r>
            <a:r>
              <a:rPr lang="de-DE" sz="1300" b="1" dirty="0" smtClean="0">
                <a:solidFill>
                  <a:schemeClr val="bg1"/>
                </a:solidFill>
                <a:ea typeface="Calibri" panose="020F0502020204030204" pitchFamily="34" charset="0"/>
                <a:cs typeface="Times New Roman" panose="02020603050405020304" pitchFamily="18" charset="0"/>
              </a:rPr>
              <a:t>zu suchen wo </a:t>
            </a:r>
            <a:r>
              <a:rPr lang="de-DE" sz="1300" b="1" dirty="0">
                <a:solidFill>
                  <a:schemeClr val="bg1"/>
                </a:solidFill>
                <a:ea typeface="Calibri" panose="020F0502020204030204" pitchFamily="34" charset="0"/>
                <a:cs typeface="Times New Roman" panose="02020603050405020304" pitchFamily="18" charset="0"/>
              </a:rPr>
              <a:t>Schwächen (Defizite)  liegen, wie diese konstruiert sind, wo ihre Ursachen liegen, wer daran </a:t>
            </a:r>
            <a:r>
              <a:rPr lang="de-DE" sz="1300" b="1" dirty="0" smtClean="0">
                <a:solidFill>
                  <a:schemeClr val="bg1"/>
                </a:solidFill>
                <a:ea typeface="Calibri" panose="020F0502020204030204" pitchFamily="34" charset="0"/>
                <a:cs typeface="Times New Roman" panose="02020603050405020304" pitchFamily="18" charset="0"/>
              </a:rPr>
              <a:t>Schuld ist, wie man Selbstoptimierung herstellen kann </a:t>
            </a:r>
            <a:r>
              <a:rPr lang="de-DE" sz="1300" b="1" dirty="0">
                <a:solidFill>
                  <a:schemeClr val="bg1"/>
                </a:solidFill>
                <a:ea typeface="Calibri" panose="020F0502020204030204" pitchFamily="34" charset="0"/>
                <a:cs typeface="Times New Roman" panose="02020603050405020304" pitchFamily="18" charset="0"/>
              </a:rPr>
              <a:t>usw.  </a:t>
            </a:r>
            <a:r>
              <a:rPr lang="de-DE" sz="1300" b="1" dirty="0" smtClean="0">
                <a:solidFill>
                  <a:schemeClr val="bg1"/>
                </a:solidFill>
                <a:ea typeface="Calibri" panose="020F0502020204030204" pitchFamily="34" charset="0"/>
                <a:cs typeface="Times New Roman" panose="02020603050405020304" pitchFamily="18" charset="0"/>
              </a:rPr>
              <a:t> </a:t>
            </a:r>
            <a:br>
              <a:rPr lang="de-DE" sz="1300" b="1" dirty="0" smtClean="0">
                <a:solidFill>
                  <a:schemeClr val="bg1"/>
                </a:solidFill>
                <a:ea typeface="Calibri" panose="020F0502020204030204" pitchFamily="34" charset="0"/>
                <a:cs typeface="Times New Roman" panose="02020603050405020304" pitchFamily="18" charset="0"/>
              </a:rPr>
            </a:br>
            <a:endParaRPr lang="de-DE" sz="1300" b="1" dirty="0" smtClean="0">
              <a:solidFill>
                <a:schemeClr val="bg1"/>
              </a:solidFill>
              <a:ea typeface="Calibri" panose="020F0502020204030204" pitchFamily="34" charset="0"/>
              <a:cs typeface="Times New Roman" panose="02020603050405020304" pitchFamily="18" charset="0"/>
            </a:endParaRPr>
          </a:p>
          <a:p>
            <a:pPr marL="285750" indent="-285750">
              <a:lnSpc>
                <a:spcPct val="107000"/>
              </a:lnSpc>
              <a:spcAft>
                <a:spcPts val="0"/>
              </a:spcAft>
              <a:buFont typeface="Wingdings" panose="05000000000000000000" pitchFamily="2" charset="2"/>
              <a:buChar char="§"/>
            </a:pPr>
            <a:r>
              <a:rPr lang="de-DE" sz="1300" b="1" dirty="0" smtClean="0">
                <a:solidFill>
                  <a:schemeClr val="bg1"/>
                </a:solidFill>
                <a:ea typeface="Calibri" panose="020F0502020204030204" pitchFamily="34" charset="0"/>
                <a:cs typeface="Times New Roman" panose="02020603050405020304" pitchFamily="18" charset="0"/>
              </a:rPr>
              <a:t>Hierbei verzettelt man sich hoffnungslos und verliert sich – auch wenn es gut gemeint ist. </a:t>
            </a:r>
            <a:r>
              <a:rPr lang="de-DE" sz="1300" b="1" dirty="0" smtClean="0">
                <a:solidFill>
                  <a:schemeClr val="bg1"/>
                </a:solidFill>
                <a:ea typeface="Calibri" panose="020F0502020204030204" pitchFamily="34" charset="0"/>
                <a:cs typeface="FuturaT-Light"/>
              </a:rPr>
              <a:t> </a:t>
            </a:r>
            <a:r>
              <a:rPr lang="de-DE" sz="1300" b="1" dirty="0">
                <a:solidFill>
                  <a:schemeClr val="bg1"/>
                </a:solidFill>
                <a:ea typeface="Calibri" panose="020F0502020204030204" pitchFamily="34" charset="0"/>
                <a:cs typeface="Times New Roman" panose="02020603050405020304" pitchFamily="18" charset="0"/>
              </a:rPr>
              <a:t>Man </a:t>
            </a:r>
            <a:r>
              <a:rPr lang="de-DE" sz="1300" b="1" dirty="0" smtClean="0">
                <a:solidFill>
                  <a:schemeClr val="bg1"/>
                </a:solidFill>
                <a:ea typeface="Calibri" panose="020F0502020204030204" pitchFamily="34" charset="0"/>
                <a:cs typeface="Times New Roman" panose="02020603050405020304" pitchFamily="18" charset="0"/>
              </a:rPr>
              <a:t>fängt sozusagen </a:t>
            </a:r>
            <a:r>
              <a:rPr lang="de-DE" sz="1300" b="1" dirty="0">
                <a:solidFill>
                  <a:schemeClr val="bg1"/>
                </a:solidFill>
                <a:ea typeface="Calibri" panose="020F0502020204030204" pitchFamily="34" charset="0"/>
                <a:cs typeface="Times New Roman" panose="02020603050405020304" pitchFamily="18" charset="0"/>
              </a:rPr>
              <a:t>unterhalb von 0 </a:t>
            </a:r>
            <a:r>
              <a:rPr lang="de-DE" sz="1300" b="1" dirty="0" smtClean="0">
                <a:solidFill>
                  <a:schemeClr val="bg1"/>
                </a:solidFill>
                <a:ea typeface="Calibri" panose="020F0502020204030204" pitchFamily="34" charset="0"/>
                <a:cs typeface="Times New Roman" panose="02020603050405020304" pitchFamily="18" charset="0"/>
              </a:rPr>
              <a:t>an. Das kostet viel Zeit und Geld und  bindet außerdem sachliche und personale Ressourcen. </a:t>
            </a:r>
          </a:p>
          <a:p>
            <a:pPr marL="285750" indent="-285750">
              <a:lnSpc>
                <a:spcPct val="107000"/>
              </a:lnSpc>
              <a:spcAft>
                <a:spcPts val="0"/>
              </a:spcAft>
              <a:buFont typeface="Wingdings" panose="05000000000000000000" pitchFamily="2" charset="2"/>
              <a:buChar char="§"/>
            </a:pPr>
            <a:endParaRPr lang="de-DE" sz="1300" b="1" dirty="0">
              <a:solidFill>
                <a:schemeClr val="bg1"/>
              </a:solidFill>
              <a:ea typeface="Calibri" panose="020F0502020204030204" pitchFamily="34" charset="0"/>
              <a:cs typeface="Times New Roman" panose="02020603050405020304" pitchFamily="18" charset="0"/>
            </a:endParaRPr>
          </a:p>
          <a:p>
            <a:pPr marL="285750" indent="-285750">
              <a:lnSpc>
                <a:spcPct val="107000"/>
              </a:lnSpc>
              <a:spcAft>
                <a:spcPts val="0"/>
              </a:spcAft>
              <a:buFont typeface="Wingdings" panose="05000000000000000000" pitchFamily="2" charset="2"/>
              <a:buChar char="§"/>
            </a:pPr>
            <a:r>
              <a:rPr lang="de-DE" sz="1300" b="1" dirty="0" smtClean="0">
                <a:solidFill>
                  <a:schemeClr val="bg1"/>
                </a:solidFill>
                <a:ea typeface="Calibri" panose="020F0502020204030204" pitchFamily="34" charset="0"/>
                <a:cs typeface="Times New Roman" panose="02020603050405020304" pitchFamily="18" charset="0"/>
              </a:rPr>
              <a:t>Deswegen, konkrete und herausfordernde Ziele </a:t>
            </a:r>
            <a:r>
              <a:rPr lang="de-DE" sz="1300" b="1" dirty="0">
                <a:solidFill>
                  <a:schemeClr val="bg1"/>
                </a:solidFill>
                <a:ea typeface="Calibri" panose="020F0502020204030204" pitchFamily="34" charset="0"/>
                <a:cs typeface="Times New Roman" panose="02020603050405020304" pitchFamily="18" charset="0"/>
              </a:rPr>
              <a:t>entwickeln, bei </a:t>
            </a:r>
            <a:r>
              <a:rPr lang="de-DE" sz="1300" b="1" dirty="0" smtClean="0">
                <a:solidFill>
                  <a:schemeClr val="bg1"/>
                </a:solidFill>
                <a:ea typeface="Calibri" panose="020F0502020204030204" pitchFamily="34" charset="0"/>
                <a:cs typeface="Times New Roman" panose="02020603050405020304" pitchFamily="18" charset="0"/>
              </a:rPr>
              <a:t>0 (Nullstand) </a:t>
            </a:r>
            <a:r>
              <a:rPr lang="de-DE" sz="1300" b="1" dirty="0">
                <a:solidFill>
                  <a:schemeClr val="bg1"/>
                </a:solidFill>
                <a:ea typeface="Calibri" panose="020F0502020204030204" pitchFamily="34" charset="0"/>
                <a:cs typeface="Times New Roman" panose="02020603050405020304" pitchFamily="18" charset="0"/>
              </a:rPr>
              <a:t>anfangen und optimistisch </a:t>
            </a:r>
            <a:r>
              <a:rPr lang="de-DE" sz="1300" b="1" dirty="0" smtClean="0">
                <a:solidFill>
                  <a:schemeClr val="bg1"/>
                </a:solidFill>
                <a:ea typeface="Calibri" panose="020F0502020204030204" pitchFamily="34" charset="0"/>
                <a:cs typeface="Times New Roman" panose="02020603050405020304" pitchFamily="18" charset="0"/>
              </a:rPr>
              <a:t>finden</a:t>
            </a:r>
            <a:r>
              <a:rPr lang="de-DE" sz="1300" b="1" dirty="0">
                <a:solidFill>
                  <a:schemeClr val="bg1"/>
                </a:solidFill>
                <a:ea typeface="Calibri" panose="020F0502020204030204" pitchFamily="34" charset="0"/>
                <a:cs typeface="Times New Roman" panose="02020603050405020304" pitchFamily="18" charset="0"/>
              </a:rPr>
              <a:t>, was </a:t>
            </a:r>
            <a:r>
              <a:rPr lang="de-DE" sz="1300" b="1" dirty="0" smtClean="0">
                <a:solidFill>
                  <a:schemeClr val="bg1"/>
                </a:solidFill>
                <a:ea typeface="Calibri" panose="020F0502020204030204" pitchFamily="34" charset="0"/>
                <a:cs typeface="Times New Roman" panose="02020603050405020304" pitchFamily="18" charset="0"/>
              </a:rPr>
              <a:t>beruflich fehlt </a:t>
            </a:r>
            <a:r>
              <a:rPr lang="de-DE" sz="1300" b="1" dirty="0">
                <a:solidFill>
                  <a:schemeClr val="bg1"/>
                </a:solidFill>
                <a:ea typeface="Calibri" panose="020F0502020204030204" pitchFamily="34" charset="0"/>
                <a:cs typeface="Times New Roman" panose="02020603050405020304" pitchFamily="18" charset="0"/>
              </a:rPr>
              <a:t>(Lösungen zur Hindernisüberquerung)  statt sich, bildlich gesprochen  im Hamsterrad der Defizite zu drehen</a:t>
            </a:r>
            <a:r>
              <a:rPr lang="de-DE" sz="1300" b="1" dirty="0" smtClean="0">
                <a:solidFill>
                  <a:schemeClr val="bg1"/>
                </a:solidFill>
                <a:ea typeface="Calibri" panose="020F0502020204030204" pitchFamily="34" charset="0"/>
                <a:cs typeface="Times New Roman" panose="02020603050405020304" pitchFamily="18" charset="0"/>
              </a:rPr>
              <a:t>. Deshalb sollte nicht vordergründig die Selbstoptimierung das Ziel sein, sondern die berufliche Selbstverwirklichung an einem konkreten Arbeitsplatz. </a:t>
            </a:r>
          </a:p>
          <a:p>
            <a:pPr marL="285750" indent="-285750">
              <a:lnSpc>
                <a:spcPct val="107000"/>
              </a:lnSpc>
              <a:spcAft>
                <a:spcPts val="0"/>
              </a:spcAft>
              <a:buFont typeface="Wingdings" panose="05000000000000000000" pitchFamily="2" charset="2"/>
              <a:buChar char="§"/>
            </a:pPr>
            <a:endParaRPr lang="de-DE" sz="1300" b="1" dirty="0">
              <a:solidFill>
                <a:schemeClr val="bg1"/>
              </a:solidFill>
              <a:ea typeface="Calibri" panose="020F0502020204030204" pitchFamily="34" charset="0"/>
              <a:cs typeface="Times New Roman" panose="02020603050405020304" pitchFamily="18" charset="0"/>
            </a:endParaRPr>
          </a:p>
          <a:p>
            <a:pPr marL="285750" indent="-285750">
              <a:lnSpc>
                <a:spcPct val="107000"/>
              </a:lnSpc>
              <a:spcAft>
                <a:spcPts val="0"/>
              </a:spcAft>
              <a:buFont typeface="Wingdings" panose="05000000000000000000" pitchFamily="2" charset="2"/>
              <a:buChar char="§"/>
            </a:pPr>
            <a:r>
              <a:rPr lang="de-DE" sz="1300" b="1" dirty="0" smtClean="0">
                <a:solidFill>
                  <a:schemeClr val="bg1"/>
                </a:solidFill>
                <a:ea typeface="Calibri" panose="020F0502020204030204" pitchFamily="34" charset="0"/>
                <a:cs typeface="Times New Roman" panose="02020603050405020304" pitchFamily="18" charset="0"/>
              </a:rPr>
              <a:t>Zur besseren beruflichen Lebens- und Zielorientierung sollte auf eine Klärungstechnik in einem übersichtlichen Darstellungsformat gesetzt werden, welche es erlaubt, Zusammenhänge selbst zu erkennen und damit Unentschiedenheit und Desorientierung zu vermeiden. </a:t>
            </a:r>
          </a:p>
          <a:p>
            <a:pPr marL="285750" indent="-285750">
              <a:lnSpc>
                <a:spcPct val="107000"/>
              </a:lnSpc>
              <a:spcAft>
                <a:spcPts val="0"/>
              </a:spcAft>
              <a:buFont typeface="Wingdings" panose="05000000000000000000" pitchFamily="2" charset="2"/>
              <a:buChar char="§"/>
            </a:pPr>
            <a:endParaRPr lang="de-DE" sz="1300" b="1" dirty="0">
              <a:solidFill>
                <a:schemeClr val="bg1"/>
              </a:solidFill>
              <a:ea typeface="Calibri" panose="020F0502020204030204" pitchFamily="34" charset="0"/>
              <a:cs typeface="Times New Roman" panose="02020603050405020304" pitchFamily="18" charset="0"/>
            </a:endParaRPr>
          </a:p>
          <a:p>
            <a:pPr marL="285750" indent="-285750">
              <a:lnSpc>
                <a:spcPct val="107000"/>
              </a:lnSpc>
              <a:spcAft>
                <a:spcPts val="0"/>
              </a:spcAft>
              <a:buFont typeface="Wingdings" panose="05000000000000000000" pitchFamily="2" charset="2"/>
              <a:buChar char="§"/>
            </a:pPr>
            <a:r>
              <a:rPr lang="de-DE" sz="1300" b="1" dirty="0" smtClean="0">
                <a:solidFill>
                  <a:schemeClr val="bg1"/>
                </a:solidFill>
                <a:ea typeface="Calibri" panose="020F0502020204030204" pitchFamily="34" charset="0"/>
                <a:cs typeface="Times New Roman" panose="02020603050405020304" pitchFamily="18" charset="0"/>
              </a:rPr>
              <a:t>Gerade konkret bestimmte Ziele ermöglichen es, eigene Fortschritte zu erfahren und auch zu messen. An Zielen lässt sich also wachsen. Sie reduzieren Komplexität, geben Halt und Struktur. Nicht zuletzt erhöhen gesetzte berufliche Ziele die Leidensfähigkeit und Enttäuschungsresistenz im Alltag. </a:t>
            </a:r>
            <a:r>
              <a:rPr lang="de-DE" sz="1100" b="1" i="1" dirty="0" smtClean="0">
                <a:solidFill>
                  <a:srgbClr val="00B0F0"/>
                </a:solidFill>
                <a:ea typeface="Calibri" panose="020F0502020204030204" pitchFamily="34" charset="0"/>
                <a:cs typeface="Times New Roman" panose="02020603050405020304" pitchFamily="18" charset="0"/>
              </a:rPr>
              <a:t>Friedrich Nietzsche: „Wer ein Wozu im Leben hat, kann fast jedes Wie ertragen“.</a:t>
            </a:r>
            <a:r>
              <a:rPr lang="de-DE" sz="1100" b="1" i="1" dirty="0" smtClean="0">
                <a:solidFill>
                  <a:schemeClr val="bg1"/>
                </a:solidFill>
                <a:ea typeface="Calibri" panose="020F0502020204030204" pitchFamily="34" charset="0"/>
                <a:cs typeface="Times New Roman" panose="02020603050405020304" pitchFamily="18" charset="0"/>
              </a:rPr>
              <a:t/>
            </a:r>
            <a:br>
              <a:rPr lang="de-DE" sz="1100" b="1" i="1" dirty="0" smtClean="0">
                <a:solidFill>
                  <a:schemeClr val="bg1"/>
                </a:solidFill>
                <a:ea typeface="Calibri" panose="020F0502020204030204" pitchFamily="34" charset="0"/>
                <a:cs typeface="Times New Roman" panose="02020603050405020304" pitchFamily="18" charset="0"/>
              </a:rPr>
            </a:br>
            <a:endParaRPr lang="de-DE" sz="1100" b="1" i="1" dirty="0" smtClean="0">
              <a:solidFill>
                <a:schemeClr val="bg1"/>
              </a:solidFill>
              <a:ea typeface="Calibri" panose="020F0502020204030204" pitchFamily="34" charset="0"/>
              <a:cs typeface="Times New Roman" panose="02020603050405020304" pitchFamily="18" charset="0"/>
            </a:endParaRPr>
          </a:p>
          <a:p>
            <a:pPr marL="285750" indent="-285750">
              <a:lnSpc>
                <a:spcPct val="107000"/>
              </a:lnSpc>
              <a:spcAft>
                <a:spcPts val="0"/>
              </a:spcAft>
              <a:buFont typeface="Wingdings" panose="05000000000000000000" pitchFamily="2" charset="2"/>
              <a:buChar char="§"/>
            </a:pPr>
            <a:r>
              <a:rPr lang="de-DE" sz="1300" b="1" dirty="0" smtClean="0">
                <a:solidFill>
                  <a:schemeClr val="bg1"/>
                </a:solidFill>
                <a:ea typeface="Calibri" panose="020F0502020204030204" pitchFamily="34" charset="0"/>
                <a:cs typeface="Times New Roman" panose="02020603050405020304" pitchFamily="18" charset="0"/>
              </a:rPr>
              <a:t>Mit der Lebenslage bzw. Lebenssituation „in Arbeit sein“ verändern sich auch oftmals die verschiedensten Problemlagen in zeitlicher, sachlicher und sozialer Hinsicht bzw. sie lösen sich auch auf. </a:t>
            </a:r>
          </a:p>
          <a:p>
            <a:pPr marL="285750" indent="-285750">
              <a:lnSpc>
                <a:spcPct val="107000"/>
              </a:lnSpc>
              <a:spcAft>
                <a:spcPts val="0"/>
              </a:spcAft>
              <a:buFont typeface="Wingdings" panose="05000000000000000000" pitchFamily="2" charset="2"/>
              <a:buChar char="§"/>
            </a:pPr>
            <a:endParaRPr lang="de-DE" sz="1300" b="1" dirty="0" smtClean="0">
              <a:solidFill>
                <a:schemeClr val="bg1"/>
              </a:solidFill>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911450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hteck 1"/>
          <p:cNvSpPr/>
          <p:nvPr/>
        </p:nvSpPr>
        <p:spPr>
          <a:xfrm>
            <a:off x="729917" y="430789"/>
            <a:ext cx="10780294" cy="5821337"/>
          </a:xfrm>
          <a:prstGeom prst="rect">
            <a:avLst/>
          </a:prstGeom>
        </p:spPr>
        <p:txBody>
          <a:bodyPr wrap="square">
            <a:spAutoFit/>
          </a:bodyPr>
          <a:lstStyle/>
          <a:p>
            <a:pPr>
              <a:lnSpc>
                <a:spcPct val="107000"/>
              </a:lnSpc>
            </a:pPr>
            <a:endParaRPr lang="de-DE" sz="1200" b="1" dirty="0">
              <a:solidFill>
                <a:schemeClr val="bg1"/>
              </a:solidFill>
              <a:ea typeface="Calibri" panose="020F0502020204030204" pitchFamily="34" charset="0"/>
              <a:cs typeface="Times New Roman" panose="02020603050405020304" pitchFamily="18" charset="0"/>
            </a:endParaRPr>
          </a:p>
          <a:p>
            <a:pPr marL="171450" indent="-171450">
              <a:lnSpc>
                <a:spcPct val="107000"/>
              </a:lnSpc>
              <a:buFont typeface="Wingdings" panose="05000000000000000000" pitchFamily="2" charset="2"/>
              <a:buChar char="§"/>
            </a:pPr>
            <a:r>
              <a:rPr lang="de-DE" sz="1200" b="1" dirty="0" smtClean="0">
                <a:solidFill>
                  <a:schemeClr val="bg1"/>
                </a:solidFill>
                <a:ea typeface="Calibri" panose="020F0502020204030204" pitchFamily="34" charset="0"/>
                <a:cs typeface="Times New Roman" panose="02020603050405020304" pitchFamily="18" charset="0"/>
              </a:rPr>
              <a:t>   </a:t>
            </a:r>
            <a:r>
              <a:rPr lang="de-DE" sz="1300" b="1" dirty="0" smtClean="0">
                <a:solidFill>
                  <a:schemeClr val="bg1"/>
                </a:solidFill>
                <a:ea typeface="Calibri" panose="020F0502020204030204" pitchFamily="34" charset="0"/>
                <a:cs typeface="Times New Roman" panose="02020603050405020304" pitchFamily="18" charset="0"/>
              </a:rPr>
              <a:t>Auf der Basis einer Erkenntnis in die besondere Gestalt der eigenen Anlagen, Talente  und </a:t>
            </a:r>
            <a:r>
              <a:rPr lang="de-DE" sz="1300" b="1" dirty="0">
                <a:solidFill>
                  <a:schemeClr val="bg1"/>
                </a:solidFill>
                <a:ea typeface="Calibri" panose="020F0502020204030204" pitchFamily="34" charset="0"/>
                <a:cs typeface="Times New Roman" panose="02020603050405020304" pitchFamily="18" charset="0"/>
              </a:rPr>
              <a:t>a</a:t>
            </a:r>
            <a:r>
              <a:rPr lang="de-DE" sz="1300" b="1" dirty="0" smtClean="0">
                <a:solidFill>
                  <a:schemeClr val="bg1"/>
                </a:solidFill>
                <a:ea typeface="Calibri" panose="020F0502020204030204" pitchFamily="34" charset="0"/>
                <a:cs typeface="Times New Roman" panose="02020603050405020304" pitchFamily="18" charset="0"/>
              </a:rPr>
              <a:t>uch Begehrlichkeiten können klare Vorstellungen davon </a:t>
            </a:r>
            <a:br>
              <a:rPr lang="de-DE" sz="1300" b="1" dirty="0" smtClean="0">
                <a:solidFill>
                  <a:schemeClr val="bg1"/>
                </a:solidFill>
                <a:ea typeface="Calibri" panose="020F0502020204030204" pitchFamily="34" charset="0"/>
                <a:cs typeface="Times New Roman" panose="02020603050405020304" pitchFamily="18" charset="0"/>
              </a:rPr>
            </a:br>
            <a:r>
              <a:rPr lang="de-DE" sz="1300" b="1" dirty="0" smtClean="0">
                <a:solidFill>
                  <a:schemeClr val="bg1"/>
                </a:solidFill>
                <a:ea typeface="Calibri" panose="020F0502020204030204" pitchFamily="34" charset="0"/>
                <a:cs typeface="Times New Roman" panose="02020603050405020304" pitchFamily="18" charset="0"/>
              </a:rPr>
              <a:t>   erlangt  werden, welche beruflichen Ziele wirklich zum Menschen passen und auf welche Weise diese gemeinsam mit anderen Menschen am besten </a:t>
            </a:r>
            <a:br>
              <a:rPr lang="de-DE" sz="1300" b="1" dirty="0" smtClean="0">
                <a:solidFill>
                  <a:schemeClr val="bg1"/>
                </a:solidFill>
                <a:ea typeface="Calibri" panose="020F0502020204030204" pitchFamily="34" charset="0"/>
                <a:cs typeface="Times New Roman" panose="02020603050405020304" pitchFamily="18" charset="0"/>
              </a:rPr>
            </a:br>
            <a:r>
              <a:rPr lang="de-DE" sz="1300" b="1" dirty="0" smtClean="0">
                <a:solidFill>
                  <a:schemeClr val="bg1"/>
                </a:solidFill>
                <a:ea typeface="Calibri" panose="020F0502020204030204" pitchFamily="34" charset="0"/>
                <a:cs typeface="Times New Roman" panose="02020603050405020304" pitchFamily="18" charset="0"/>
              </a:rPr>
              <a:t>   realisiert werden können (Ziel- </a:t>
            </a:r>
            <a:r>
              <a:rPr lang="de-DE" sz="1300" b="1" dirty="0">
                <a:solidFill>
                  <a:schemeClr val="bg1"/>
                </a:solidFill>
                <a:ea typeface="Calibri" panose="020F0502020204030204" pitchFamily="34" charset="0"/>
                <a:cs typeface="Times New Roman" panose="02020603050405020304" pitchFamily="18" charset="0"/>
              </a:rPr>
              <a:t>und </a:t>
            </a:r>
            <a:r>
              <a:rPr lang="de-DE" sz="1300" b="1" dirty="0" smtClean="0">
                <a:solidFill>
                  <a:schemeClr val="bg1"/>
                </a:solidFill>
                <a:ea typeface="Calibri" panose="020F0502020204030204" pitchFamily="34" charset="0"/>
                <a:cs typeface="Times New Roman" panose="02020603050405020304" pitchFamily="18" charset="0"/>
              </a:rPr>
              <a:t>Selbsttransparenz).</a:t>
            </a:r>
            <a:br>
              <a:rPr lang="de-DE" sz="1300" b="1" dirty="0" smtClean="0">
                <a:solidFill>
                  <a:schemeClr val="bg1"/>
                </a:solidFill>
                <a:ea typeface="Calibri" panose="020F0502020204030204" pitchFamily="34" charset="0"/>
                <a:cs typeface="Times New Roman" panose="02020603050405020304" pitchFamily="18" charset="0"/>
              </a:rPr>
            </a:br>
            <a:endParaRPr lang="de-DE" sz="1300" b="1" dirty="0" smtClean="0">
              <a:solidFill>
                <a:schemeClr val="bg1"/>
              </a:solidFill>
              <a:ea typeface="Calibri" panose="020F0502020204030204" pitchFamily="34" charset="0"/>
              <a:cs typeface="Times New Roman" panose="02020603050405020304" pitchFamily="18" charset="0"/>
            </a:endParaRPr>
          </a:p>
          <a:p>
            <a:pPr marL="171450" indent="-171450">
              <a:lnSpc>
                <a:spcPct val="107000"/>
              </a:lnSpc>
              <a:buFont typeface="Wingdings" panose="05000000000000000000" pitchFamily="2" charset="2"/>
              <a:buChar char="§"/>
            </a:pPr>
            <a:r>
              <a:rPr lang="de-DE" sz="1300" b="1" dirty="0">
                <a:solidFill>
                  <a:schemeClr val="bg1"/>
                </a:solidFill>
                <a:ea typeface="Calibri" panose="020F0502020204030204" pitchFamily="34" charset="0"/>
                <a:cs typeface="Times New Roman" panose="02020603050405020304" pitchFamily="18" charset="0"/>
              </a:rPr>
              <a:t> </a:t>
            </a:r>
            <a:r>
              <a:rPr lang="de-DE" sz="1300" b="1" dirty="0" smtClean="0">
                <a:solidFill>
                  <a:schemeClr val="bg1"/>
                </a:solidFill>
                <a:ea typeface="Calibri" panose="020F0502020204030204" pitchFamily="34" charset="0"/>
                <a:cs typeface="Times New Roman" panose="02020603050405020304" pitchFamily="18" charset="0"/>
              </a:rPr>
              <a:t>  Zielorientiertes </a:t>
            </a:r>
            <a:r>
              <a:rPr lang="de-DE" sz="1300" b="1" dirty="0" err="1" smtClean="0">
                <a:solidFill>
                  <a:schemeClr val="bg1"/>
                </a:solidFill>
                <a:ea typeface="Calibri" panose="020F0502020204030204" pitchFamily="34" charset="0"/>
                <a:cs typeface="Times New Roman" panose="02020603050405020304" pitchFamily="18" charset="0"/>
              </a:rPr>
              <a:t>Empowerment</a:t>
            </a:r>
            <a:r>
              <a:rPr lang="de-DE" sz="1300" b="1" dirty="0" smtClean="0">
                <a:solidFill>
                  <a:schemeClr val="bg1"/>
                </a:solidFill>
                <a:ea typeface="Calibri" panose="020F0502020204030204" pitchFamily="34" charset="0"/>
                <a:cs typeface="Times New Roman" panose="02020603050405020304" pitchFamily="18" charset="0"/>
              </a:rPr>
              <a:t> führt von der tätigen Selbsterkenntnis über die konkrete Zielbestimmung zur aktiven Selbstrealisierung der in jedem </a:t>
            </a:r>
            <a:br>
              <a:rPr lang="de-DE" sz="1300" b="1" dirty="0" smtClean="0">
                <a:solidFill>
                  <a:schemeClr val="bg1"/>
                </a:solidFill>
                <a:ea typeface="Calibri" panose="020F0502020204030204" pitchFamily="34" charset="0"/>
                <a:cs typeface="Times New Roman" panose="02020603050405020304" pitchFamily="18" charset="0"/>
              </a:rPr>
            </a:br>
            <a:r>
              <a:rPr lang="de-DE" sz="1300" b="1" dirty="0" smtClean="0">
                <a:solidFill>
                  <a:schemeClr val="bg1"/>
                </a:solidFill>
                <a:ea typeface="Calibri" panose="020F0502020204030204" pitchFamily="34" charset="0"/>
                <a:cs typeface="Times New Roman" panose="02020603050405020304" pitchFamily="18" charset="0"/>
              </a:rPr>
              <a:t>   Einzelnen  angelegten individuellen Entwicklungspotenziale. </a:t>
            </a:r>
            <a:r>
              <a:rPr lang="de-DE" sz="1100" b="1" i="1" dirty="0" smtClean="0">
                <a:solidFill>
                  <a:srgbClr val="00B0F0"/>
                </a:solidFill>
                <a:ea typeface="Calibri" panose="020F0502020204030204" pitchFamily="34" charset="0"/>
                <a:cs typeface="Times New Roman" panose="02020603050405020304" pitchFamily="18" charset="0"/>
              </a:rPr>
              <a:t>Aristoteles: „Es gibt zwei Dinge, auf denen das Wohlgelingen in allen Verhältnissen </a:t>
            </a:r>
            <a:br>
              <a:rPr lang="de-DE" sz="1100" b="1" i="1" dirty="0" smtClean="0">
                <a:solidFill>
                  <a:srgbClr val="00B0F0"/>
                </a:solidFill>
                <a:ea typeface="Calibri" panose="020F0502020204030204" pitchFamily="34" charset="0"/>
                <a:cs typeface="Times New Roman" panose="02020603050405020304" pitchFamily="18" charset="0"/>
              </a:rPr>
            </a:br>
            <a:r>
              <a:rPr lang="de-DE" sz="1100" b="1" i="1" dirty="0" smtClean="0">
                <a:solidFill>
                  <a:srgbClr val="00B0F0"/>
                </a:solidFill>
                <a:ea typeface="Calibri" panose="020F0502020204030204" pitchFamily="34" charset="0"/>
                <a:cs typeface="Times New Roman" panose="02020603050405020304" pitchFamily="18" charset="0"/>
              </a:rPr>
              <a:t>   beruht. Das eine ist das Zweck und Ziel der Tätigkeit richtig bestimmt sind. Das andere aber besteht darin, die zu diesem Endziel führenden </a:t>
            </a:r>
            <a:br>
              <a:rPr lang="de-DE" sz="1100" b="1" i="1" dirty="0" smtClean="0">
                <a:solidFill>
                  <a:srgbClr val="00B0F0"/>
                </a:solidFill>
                <a:ea typeface="Calibri" panose="020F0502020204030204" pitchFamily="34" charset="0"/>
                <a:cs typeface="Times New Roman" panose="02020603050405020304" pitchFamily="18" charset="0"/>
              </a:rPr>
            </a:br>
            <a:r>
              <a:rPr lang="de-DE" sz="1100" b="1" i="1" dirty="0" smtClean="0">
                <a:solidFill>
                  <a:srgbClr val="00B0F0"/>
                </a:solidFill>
                <a:ea typeface="Calibri" panose="020F0502020204030204" pitchFamily="34" charset="0"/>
                <a:cs typeface="Times New Roman" panose="02020603050405020304" pitchFamily="18" charset="0"/>
              </a:rPr>
              <a:t>   Handlungen zu finden.“</a:t>
            </a:r>
            <a:r>
              <a:rPr lang="de-DE" sz="1300" b="1" dirty="0" smtClean="0">
                <a:solidFill>
                  <a:schemeClr val="bg1"/>
                </a:solidFill>
                <a:ea typeface="Calibri" panose="020F0502020204030204" pitchFamily="34" charset="0"/>
                <a:cs typeface="Times New Roman" panose="02020603050405020304" pitchFamily="18" charset="0"/>
              </a:rPr>
              <a:t/>
            </a:r>
            <a:br>
              <a:rPr lang="de-DE" sz="1300" b="1" dirty="0" smtClean="0">
                <a:solidFill>
                  <a:schemeClr val="bg1"/>
                </a:solidFill>
                <a:ea typeface="Calibri" panose="020F0502020204030204" pitchFamily="34" charset="0"/>
                <a:cs typeface="Times New Roman" panose="02020603050405020304" pitchFamily="18" charset="0"/>
              </a:rPr>
            </a:br>
            <a:endParaRPr lang="de-DE" sz="1300" b="1" dirty="0" smtClean="0">
              <a:solidFill>
                <a:schemeClr val="bg1"/>
              </a:solidFill>
              <a:ea typeface="Calibri" panose="020F0502020204030204" pitchFamily="34" charset="0"/>
              <a:cs typeface="Times New Roman" panose="02020603050405020304" pitchFamily="18" charset="0"/>
            </a:endParaRPr>
          </a:p>
          <a:p>
            <a:pPr marL="171450" indent="-171450">
              <a:lnSpc>
                <a:spcPct val="107000"/>
              </a:lnSpc>
              <a:buFont typeface="Wingdings" panose="05000000000000000000" pitchFamily="2" charset="2"/>
              <a:buChar char="§"/>
            </a:pPr>
            <a:r>
              <a:rPr lang="de-DE" sz="1300" b="1" dirty="0">
                <a:solidFill>
                  <a:schemeClr val="bg1"/>
                </a:solidFill>
                <a:ea typeface="Calibri" panose="020F0502020204030204" pitchFamily="34" charset="0"/>
                <a:cs typeface="Times New Roman" panose="02020603050405020304" pitchFamily="18" charset="0"/>
              </a:rPr>
              <a:t> </a:t>
            </a:r>
            <a:r>
              <a:rPr lang="de-DE" sz="1300" b="1" dirty="0" smtClean="0">
                <a:solidFill>
                  <a:schemeClr val="bg1"/>
                </a:solidFill>
                <a:ea typeface="Calibri" panose="020F0502020204030204" pitchFamily="34" charset="0"/>
                <a:cs typeface="Times New Roman" panose="02020603050405020304" pitchFamily="18" charset="0"/>
              </a:rPr>
              <a:t>  Selbstrealisierung ohne Selbsterkenntnis, in einer Art „Selbstoptimierung“ agiert blind, genauso wie Selbsterkenntnis ohne Selbstverwirklichung leer </a:t>
            </a:r>
            <a:br>
              <a:rPr lang="de-DE" sz="1300" b="1" dirty="0" smtClean="0">
                <a:solidFill>
                  <a:schemeClr val="bg1"/>
                </a:solidFill>
                <a:ea typeface="Calibri" panose="020F0502020204030204" pitchFamily="34" charset="0"/>
                <a:cs typeface="Times New Roman" panose="02020603050405020304" pitchFamily="18" charset="0"/>
              </a:rPr>
            </a:br>
            <a:r>
              <a:rPr lang="de-DE" sz="1300" b="1" dirty="0" smtClean="0">
                <a:solidFill>
                  <a:schemeClr val="bg1"/>
                </a:solidFill>
                <a:ea typeface="Calibri" panose="020F0502020204030204" pitchFamily="34" charset="0"/>
                <a:cs typeface="Times New Roman" panose="02020603050405020304" pitchFamily="18" charset="0"/>
              </a:rPr>
              <a:t>   bleibt.</a:t>
            </a:r>
          </a:p>
          <a:p>
            <a:pPr>
              <a:lnSpc>
                <a:spcPct val="107000"/>
              </a:lnSpc>
            </a:pPr>
            <a:endParaRPr lang="de-DE" sz="1300" b="1" dirty="0">
              <a:solidFill>
                <a:schemeClr val="bg1"/>
              </a:solidFill>
            </a:endParaRPr>
          </a:p>
          <a:p>
            <a:pPr marL="285750" indent="-285750">
              <a:buFont typeface="Wingdings" panose="05000000000000000000" pitchFamily="2" charset="2"/>
              <a:buChar char="§"/>
            </a:pPr>
            <a:r>
              <a:rPr lang="de-DE" sz="1300" b="1" dirty="0">
                <a:solidFill>
                  <a:schemeClr val="bg1"/>
                </a:solidFill>
              </a:rPr>
              <a:t>Probleme von Menschen können gelöst werden, ohne dass Helfer hierfür die Ursachen kennen müssen. Der Charme dieser Erkenntnis sind die Aspekte: Diskretion, Datenschutz, Respekt, Zutrauen, Vertrauen… In der eigenen Problembewältigung steckt die größte menschliche Energie, aus der auch die größte innere Befriedigung, Selbstbestätigung und Schaffenskraft erwächst. Gibt es ein befriedigenderes Gefühl, als ein selbst gesetztes Ziel aus eigenen Kräften erreicht zu haben</a:t>
            </a:r>
            <a:r>
              <a:rPr lang="de-DE" sz="1300" b="1" dirty="0" smtClean="0">
                <a:solidFill>
                  <a:schemeClr val="bg1"/>
                </a:solidFill>
              </a:rPr>
              <a:t>?</a:t>
            </a:r>
            <a:r>
              <a:rPr lang="de-DE" sz="1300" b="1" dirty="0">
                <a:solidFill>
                  <a:schemeClr val="bg1"/>
                </a:solidFill>
              </a:rPr>
              <a:t/>
            </a:r>
            <a:br>
              <a:rPr lang="de-DE" sz="1300" b="1" dirty="0">
                <a:solidFill>
                  <a:schemeClr val="bg1"/>
                </a:solidFill>
              </a:rPr>
            </a:br>
            <a:endParaRPr lang="de-DE" sz="1300" b="1" dirty="0">
              <a:solidFill>
                <a:schemeClr val="bg1"/>
              </a:solidFill>
            </a:endParaRPr>
          </a:p>
          <a:p>
            <a:pPr marL="285750" indent="-285750">
              <a:buFont typeface="Wingdings" panose="05000000000000000000" pitchFamily="2" charset="2"/>
              <a:buChar char="§"/>
            </a:pPr>
            <a:r>
              <a:rPr lang="de-DE" sz="1300" b="1" dirty="0">
                <a:solidFill>
                  <a:schemeClr val="bg1"/>
                </a:solidFill>
              </a:rPr>
              <a:t>Es geht also nicht primär darum, die Probleme der Menschen im Detail kennenzulernen, sondern in erster Linie darum, ihnen dabei behilflich zu sein, Arbeit / Ausbildung für ihren nachhaltigen Lebensunterhalt zu finden sowie Unternehmen dabei zu helfen, Arbeitsplätze mit Fach- und Arbeitskräften zu besetzten.  Arbeitsmarktintegrative Vorhaben sollten </a:t>
            </a:r>
            <a:r>
              <a:rPr lang="de-DE" sz="1300" b="1" dirty="0" smtClean="0">
                <a:solidFill>
                  <a:schemeClr val="bg1"/>
                </a:solidFill>
              </a:rPr>
              <a:t>hier Verständigungsprozesse zwischen Arbeitgebern und Arbeitnehmer/innen organisieren und moderieren, sowie die </a:t>
            </a:r>
            <a:r>
              <a:rPr lang="de-DE" sz="1300" b="1" dirty="0">
                <a:solidFill>
                  <a:schemeClr val="bg1"/>
                </a:solidFill>
              </a:rPr>
              <a:t>Wege zueinander betten und „</a:t>
            </a:r>
            <a:r>
              <a:rPr lang="de-DE" sz="1300" b="1" dirty="0" err="1">
                <a:solidFill>
                  <a:schemeClr val="bg1"/>
                </a:solidFill>
              </a:rPr>
              <a:t>Vehicles</a:t>
            </a:r>
            <a:r>
              <a:rPr lang="de-DE" sz="1300" b="1" dirty="0">
                <a:solidFill>
                  <a:schemeClr val="bg1"/>
                </a:solidFill>
              </a:rPr>
              <a:t>“ bereitstellen, die zueinander führen. </a:t>
            </a:r>
            <a:r>
              <a:rPr lang="de-DE" sz="1300" b="1" dirty="0" smtClean="0">
                <a:solidFill>
                  <a:schemeClr val="bg1"/>
                </a:solidFill>
              </a:rPr>
              <a:t>Reflexion und Vermittlung findet in erster Linie zwischen den Köpfen (AG und AN) statt und weniger im Kopf des/r Vermittlers/in. Entscheiden im Prozess. Vermittlung ist in erster Linie Kommunikation.   </a:t>
            </a:r>
            <a:r>
              <a:rPr lang="de-DE" sz="1300" b="1" dirty="0">
                <a:solidFill>
                  <a:schemeClr val="bg1"/>
                </a:solidFill>
              </a:rPr>
              <a:t/>
            </a:r>
            <a:br>
              <a:rPr lang="de-DE" sz="1300" b="1" dirty="0">
                <a:solidFill>
                  <a:schemeClr val="bg1"/>
                </a:solidFill>
              </a:rPr>
            </a:br>
            <a:endParaRPr lang="de-DE" sz="1300" b="1" dirty="0">
              <a:solidFill>
                <a:schemeClr val="bg1"/>
              </a:solidFill>
            </a:endParaRPr>
          </a:p>
          <a:p>
            <a:pPr marL="285750" indent="-285750">
              <a:buFont typeface="Wingdings" panose="05000000000000000000" pitchFamily="2" charset="2"/>
              <a:buChar char="§"/>
            </a:pPr>
            <a:r>
              <a:rPr lang="de-DE" sz="1300" b="1" dirty="0">
                <a:solidFill>
                  <a:schemeClr val="bg1"/>
                </a:solidFill>
              </a:rPr>
              <a:t>Bei einer erfolgreichen Gestaltung im Rahmen eines arbeitsweltpädagogischen Settings wird die Solidargemeinschaft erheblich entlastet</a:t>
            </a:r>
          </a:p>
          <a:p>
            <a:pPr>
              <a:lnSpc>
                <a:spcPct val="107000"/>
              </a:lnSpc>
              <a:spcAft>
                <a:spcPts val="0"/>
              </a:spcAft>
            </a:pPr>
            <a:r>
              <a:rPr lang="de-DE" sz="1300" b="1" dirty="0">
                <a:solidFill>
                  <a:schemeClr val="bg1"/>
                </a:solidFill>
                <a:ea typeface="Calibri" panose="020F0502020204030204" pitchFamily="34" charset="0"/>
                <a:cs typeface="Times New Roman" panose="02020603050405020304" pitchFamily="18" charset="0"/>
              </a:rPr>
              <a:t/>
            </a:r>
            <a:br>
              <a:rPr lang="de-DE" sz="1300" b="1" dirty="0">
                <a:solidFill>
                  <a:schemeClr val="bg1"/>
                </a:solidFill>
                <a:ea typeface="Calibri" panose="020F0502020204030204" pitchFamily="34" charset="0"/>
                <a:cs typeface="Times New Roman" panose="02020603050405020304" pitchFamily="18" charset="0"/>
              </a:rPr>
            </a:br>
            <a:r>
              <a:rPr lang="de-DE" sz="1300" b="1" dirty="0">
                <a:solidFill>
                  <a:schemeClr val="bg1"/>
                </a:solidFill>
                <a:ea typeface="Calibri" panose="020F0502020204030204" pitchFamily="34" charset="0"/>
                <a:cs typeface="Times New Roman" panose="02020603050405020304" pitchFamily="18" charset="0"/>
              </a:rPr>
              <a:t>Vgl. hierzu die nachfolgende Darstellung</a:t>
            </a:r>
          </a:p>
        </p:txBody>
      </p:sp>
    </p:spTree>
    <p:extLst>
      <p:ext uri="{BB962C8B-B14F-4D97-AF65-F5344CB8AC3E}">
        <p14:creationId xmlns:p14="http://schemas.microsoft.com/office/powerpoint/2010/main" val="1297521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4" name="Grafik 3"/>
          <p:cNvPicPr/>
          <p:nvPr/>
        </p:nvPicPr>
        <p:blipFill rotWithShape="1">
          <a:blip r:embed="rId3" cstate="print">
            <a:extLst>
              <a:ext uri="{28A0092B-C50C-407E-A947-70E740481C1C}">
                <a14:useLocalDpi xmlns:a14="http://schemas.microsoft.com/office/drawing/2010/main" val="0"/>
              </a:ext>
            </a:extLst>
          </a:blip>
          <a:srcRect l="3252" t="1" r="5748" b="476"/>
          <a:stretch/>
        </p:blipFill>
        <p:spPr>
          <a:xfrm>
            <a:off x="3470931" y="857667"/>
            <a:ext cx="5600700" cy="5413584"/>
          </a:xfrm>
          <a:prstGeom prst="rect">
            <a:avLst/>
          </a:prstGeom>
          <a:ln w="6350">
            <a:solidFill>
              <a:schemeClr val="tx1"/>
            </a:solidFill>
          </a:ln>
        </p:spPr>
      </p:pic>
      <p:cxnSp>
        <p:nvCxnSpPr>
          <p:cNvPr id="5" name="Gerade Verbindung mit Pfeil 4"/>
          <p:cNvCxnSpPr/>
          <p:nvPr/>
        </p:nvCxnSpPr>
        <p:spPr>
          <a:xfrm flipH="1" flipV="1">
            <a:off x="3853666" y="2587610"/>
            <a:ext cx="6926" cy="952786"/>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p:nvPr/>
        </p:nvCxnSpPr>
        <p:spPr>
          <a:xfrm flipV="1">
            <a:off x="7060992" y="3834519"/>
            <a:ext cx="1" cy="1302327"/>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Freihandform 6"/>
          <p:cNvSpPr/>
          <p:nvPr/>
        </p:nvSpPr>
        <p:spPr>
          <a:xfrm>
            <a:off x="6271282" y="1098245"/>
            <a:ext cx="2722416" cy="5049982"/>
          </a:xfrm>
          <a:custGeom>
            <a:avLst/>
            <a:gdLst>
              <a:gd name="connsiteX0" fmla="*/ 0 w 2667000"/>
              <a:gd name="connsiteY0" fmla="*/ 0 h 5049982"/>
              <a:gd name="connsiteX1" fmla="*/ 2667000 w 2667000"/>
              <a:gd name="connsiteY1" fmla="*/ 5049982 h 5049982"/>
            </a:gdLst>
            <a:ahLst/>
            <a:cxnLst>
              <a:cxn ang="0">
                <a:pos x="connsiteX0" y="connsiteY0"/>
              </a:cxn>
              <a:cxn ang="0">
                <a:pos x="connsiteX1" y="connsiteY1"/>
              </a:cxn>
            </a:cxnLst>
            <a:rect l="l" t="t" r="r" b="b"/>
            <a:pathLst>
              <a:path w="2667000" h="5049982">
                <a:moveTo>
                  <a:pt x="0" y="0"/>
                </a:moveTo>
                <a:lnTo>
                  <a:pt x="2667000" y="5049982"/>
                </a:lnTo>
              </a:path>
            </a:pathLst>
          </a:custGeom>
          <a:noFill/>
          <a:ln w="6350">
            <a:solidFill>
              <a:srgbClr val="293E1A"/>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Freihandform 7"/>
          <p:cNvSpPr/>
          <p:nvPr/>
        </p:nvSpPr>
        <p:spPr>
          <a:xfrm flipH="1">
            <a:off x="6271281" y="1098245"/>
            <a:ext cx="2722417" cy="5049982"/>
          </a:xfrm>
          <a:custGeom>
            <a:avLst/>
            <a:gdLst>
              <a:gd name="connsiteX0" fmla="*/ 0 w 2667000"/>
              <a:gd name="connsiteY0" fmla="*/ 0 h 5049982"/>
              <a:gd name="connsiteX1" fmla="*/ 2667000 w 2667000"/>
              <a:gd name="connsiteY1" fmla="*/ 5049982 h 5049982"/>
            </a:gdLst>
            <a:ahLst/>
            <a:cxnLst>
              <a:cxn ang="0">
                <a:pos x="connsiteX0" y="connsiteY0"/>
              </a:cxn>
              <a:cxn ang="0">
                <a:pos x="connsiteX1" y="connsiteY1"/>
              </a:cxn>
            </a:cxnLst>
            <a:rect l="l" t="t" r="r" b="b"/>
            <a:pathLst>
              <a:path w="2667000" h="5049982">
                <a:moveTo>
                  <a:pt x="0" y="0"/>
                </a:moveTo>
                <a:lnTo>
                  <a:pt x="2667000" y="5049982"/>
                </a:lnTo>
              </a:path>
            </a:pathLst>
          </a:custGeom>
          <a:noFill/>
          <a:ln w="6350">
            <a:solidFill>
              <a:srgbClr val="293E1A"/>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9167043" y="833604"/>
            <a:ext cx="3024957" cy="4031873"/>
          </a:xfrm>
          <a:prstGeom prst="rect">
            <a:avLst/>
          </a:prstGeom>
          <a:noFill/>
        </p:spPr>
        <p:txBody>
          <a:bodyPr wrap="square" rtlCol="0">
            <a:spAutoFit/>
          </a:bodyPr>
          <a:lstStyle/>
          <a:p>
            <a:r>
              <a:rPr lang="de-DE" sz="1400" b="1" dirty="0" smtClean="0">
                <a:solidFill>
                  <a:schemeClr val="bg1"/>
                </a:solidFill>
              </a:rPr>
              <a:t>Im Fokus </a:t>
            </a:r>
            <a:r>
              <a:rPr lang="de-DE" sz="1400" b="1" i="1" dirty="0" smtClean="0">
                <a:solidFill>
                  <a:schemeClr val="bg1"/>
                </a:solidFill>
              </a:rPr>
              <a:t/>
            </a:r>
            <a:br>
              <a:rPr lang="de-DE" sz="1400" b="1" i="1" dirty="0" smtClean="0">
                <a:solidFill>
                  <a:schemeClr val="bg1"/>
                </a:solidFill>
              </a:rPr>
            </a:br>
            <a:r>
              <a:rPr lang="de-DE" sz="1100" b="1" i="1" dirty="0" smtClean="0">
                <a:solidFill>
                  <a:srgbClr val="FF0000"/>
                </a:solidFill>
              </a:rPr>
              <a:t>Defizite beheben </a:t>
            </a:r>
            <a:r>
              <a:rPr lang="de-DE" sz="1100" b="1" i="1" dirty="0">
                <a:solidFill>
                  <a:srgbClr val="FF0000"/>
                </a:solidFill>
              </a:rPr>
              <a:t> </a:t>
            </a:r>
            <a:r>
              <a:rPr lang="de-DE" sz="1100" b="1" i="1" dirty="0" smtClean="0">
                <a:solidFill>
                  <a:srgbClr val="FF0000"/>
                </a:solidFill>
              </a:rPr>
              <a:t>-„im Hamsterrad der Defizite“ :</a:t>
            </a:r>
            <a:br>
              <a:rPr lang="de-DE" sz="1100" b="1" i="1" dirty="0" smtClean="0">
                <a:solidFill>
                  <a:srgbClr val="FF0000"/>
                </a:solidFill>
              </a:rPr>
            </a:br>
            <a:endParaRPr lang="de-DE" sz="1100" b="1" i="1" dirty="0" smtClean="0">
              <a:solidFill>
                <a:srgbClr val="FF0000"/>
              </a:solidFill>
            </a:endParaRPr>
          </a:p>
          <a:p>
            <a:pPr marL="171450" indent="-171450">
              <a:buFont typeface="Wingdings" panose="05000000000000000000" pitchFamily="2" charset="2"/>
              <a:buChar char="§"/>
            </a:pPr>
            <a:r>
              <a:rPr lang="de-DE" sz="1100" b="1" dirty="0" smtClean="0">
                <a:solidFill>
                  <a:schemeClr val="bg1"/>
                </a:solidFill>
              </a:rPr>
              <a:t>Forschung zu zunehmenden ungünstigen Charakteristika (Hemmnissen) von Langzeitarbeitslosen mit entsprechender Integrationsprognostik</a:t>
            </a:r>
          </a:p>
          <a:p>
            <a:pPr marL="171450" indent="-171450">
              <a:buFont typeface="Wingdings" panose="05000000000000000000" pitchFamily="2" charset="2"/>
              <a:buChar char="§"/>
            </a:pPr>
            <a:r>
              <a:rPr lang="de-DE" sz="1100" b="1" dirty="0" smtClean="0">
                <a:solidFill>
                  <a:schemeClr val="bg1"/>
                </a:solidFill>
              </a:rPr>
              <a:t>Kundensegmentierung der Gruppe der Langzeitarbeitslosen, um der Heterogenität Herr zu werden</a:t>
            </a:r>
          </a:p>
          <a:p>
            <a:pPr marL="171450" indent="-171450">
              <a:buFont typeface="Wingdings" panose="05000000000000000000" pitchFamily="2" charset="2"/>
              <a:buChar char="§"/>
            </a:pPr>
            <a:r>
              <a:rPr lang="de-DE" sz="1100" b="1" dirty="0" smtClean="0">
                <a:solidFill>
                  <a:schemeClr val="bg1"/>
                </a:solidFill>
              </a:rPr>
              <a:t>Ausdifferenzierung der Profilanalyse / Diagnostik und des Instrumentenkastens für jeweilige Lebenssituationen</a:t>
            </a:r>
          </a:p>
          <a:p>
            <a:pPr marL="171450" indent="-171450">
              <a:buFont typeface="Wingdings" panose="05000000000000000000" pitchFamily="2" charset="2"/>
              <a:buChar char="§"/>
            </a:pPr>
            <a:r>
              <a:rPr lang="de-DE" sz="1100" b="1" dirty="0" smtClean="0">
                <a:solidFill>
                  <a:schemeClr val="bg1"/>
                </a:solidFill>
              </a:rPr>
              <a:t>kundenspezifische Handlungsprogramme für komplexe Problemlagen</a:t>
            </a:r>
          </a:p>
          <a:p>
            <a:pPr marL="171450" indent="-171450">
              <a:buFont typeface="Wingdings" panose="05000000000000000000" pitchFamily="2" charset="2"/>
              <a:buChar char="§"/>
            </a:pPr>
            <a:r>
              <a:rPr lang="de-DE" sz="1100" b="1" dirty="0" smtClean="0">
                <a:solidFill>
                  <a:schemeClr val="bg1"/>
                </a:solidFill>
              </a:rPr>
              <a:t>Programme setzen meist am Individuum an</a:t>
            </a:r>
          </a:p>
          <a:p>
            <a:pPr marL="171450" indent="-171450">
              <a:buFont typeface="Wingdings" panose="05000000000000000000" pitchFamily="2" charset="2"/>
              <a:buChar char="§"/>
            </a:pPr>
            <a:r>
              <a:rPr lang="de-DE" sz="1100" b="1" dirty="0" smtClean="0">
                <a:solidFill>
                  <a:schemeClr val="bg1"/>
                </a:solidFill>
              </a:rPr>
              <a:t>Einflussnahme durch dialogische Beratung, sozialpädagogische  Intervention und Lebenshilfen, Assistenz …</a:t>
            </a:r>
          </a:p>
          <a:p>
            <a:pPr marL="171450" indent="-171450">
              <a:buFont typeface="Wingdings" panose="05000000000000000000" pitchFamily="2" charset="2"/>
              <a:buChar char="§"/>
            </a:pPr>
            <a:r>
              <a:rPr lang="de-DE" sz="1100" b="1" dirty="0" smtClean="0">
                <a:solidFill>
                  <a:schemeClr val="bg1"/>
                </a:solidFill>
              </a:rPr>
              <a:t>Problemsicht und Programme der Selbstoptimierung dominieren und überlagern die Zielstellung der Arbeitsmarktintegration</a:t>
            </a:r>
            <a:endParaRPr lang="de-DE" sz="1100" b="1" dirty="0">
              <a:solidFill>
                <a:schemeClr val="bg1"/>
              </a:solidFill>
            </a:endParaRPr>
          </a:p>
        </p:txBody>
      </p:sp>
      <p:sp>
        <p:nvSpPr>
          <p:cNvPr id="11" name="Textfeld 10"/>
          <p:cNvSpPr txBox="1"/>
          <p:nvPr/>
        </p:nvSpPr>
        <p:spPr>
          <a:xfrm>
            <a:off x="136358" y="833604"/>
            <a:ext cx="3334573" cy="5555367"/>
          </a:xfrm>
          <a:prstGeom prst="rect">
            <a:avLst/>
          </a:prstGeom>
          <a:noFill/>
        </p:spPr>
        <p:txBody>
          <a:bodyPr wrap="square" rtlCol="0">
            <a:spAutoFit/>
          </a:bodyPr>
          <a:lstStyle/>
          <a:p>
            <a:r>
              <a:rPr lang="de-DE" sz="1400" b="1" dirty="0" smtClean="0">
                <a:solidFill>
                  <a:schemeClr val="bg1"/>
                </a:solidFill>
              </a:rPr>
              <a:t>Im Fokus </a:t>
            </a:r>
            <a:r>
              <a:rPr lang="de-DE" sz="1100" b="1" i="1" dirty="0" smtClean="0">
                <a:solidFill>
                  <a:schemeClr val="bg1"/>
                </a:solidFill>
              </a:rPr>
              <a:t/>
            </a:r>
            <a:br>
              <a:rPr lang="de-DE" sz="1100" b="1" i="1" dirty="0" smtClean="0">
                <a:solidFill>
                  <a:schemeClr val="bg1"/>
                </a:solidFill>
              </a:rPr>
            </a:br>
            <a:r>
              <a:rPr lang="de-DE" sz="1100" b="1" i="1" dirty="0" smtClean="0">
                <a:solidFill>
                  <a:srgbClr val="FF0000"/>
                </a:solidFill>
              </a:rPr>
              <a:t>Ziele erreichen </a:t>
            </a:r>
            <a:r>
              <a:rPr lang="de-DE" sz="1100" b="1" i="1" dirty="0">
                <a:solidFill>
                  <a:srgbClr val="FF0000"/>
                </a:solidFill>
              </a:rPr>
              <a:t> </a:t>
            </a:r>
            <a:r>
              <a:rPr lang="de-DE" sz="1100" b="1" i="1" dirty="0" smtClean="0">
                <a:solidFill>
                  <a:srgbClr val="FF0000"/>
                </a:solidFill>
              </a:rPr>
              <a:t> - „vom Ende her denken“:</a:t>
            </a:r>
            <a:br>
              <a:rPr lang="de-DE" sz="1100" b="1" i="1" dirty="0" smtClean="0">
                <a:solidFill>
                  <a:srgbClr val="FF0000"/>
                </a:solidFill>
              </a:rPr>
            </a:br>
            <a:endParaRPr lang="de-DE" sz="1100" b="1" i="1" dirty="0" smtClean="0">
              <a:solidFill>
                <a:srgbClr val="FF0000"/>
              </a:solidFill>
            </a:endParaRPr>
          </a:p>
          <a:p>
            <a:pPr marL="171450" indent="-171450">
              <a:buFont typeface="Wingdings" panose="05000000000000000000" pitchFamily="2" charset="2"/>
              <a:buChar char="§"/>
            </a:pPr>
            <a:r>
              <a:rPr lang="de-DE" sz="1100" b="1" dirty="0" smtClean="0">
                <a:solidFill>
                  <a:schemeClr val="bg1"/>
                </a:solidFill>
              </a:rPr>
              <a:t>Bei Null anfangen und „etwas aus sich machen“</a:t>
            </a:r>
          </a:p>
          <a:p>
            <a:pPr marL="171450" indent="-171450">
              <a:buFont typeface="Wingdings" panose="05000000000000000000" pitchFamily="2" charset="2"/>
              <a:buChar char="§"/>
            </a:pPr>
            <a:r>
              <a:rPr lang="de-DE" sz="1100" b="1" dirty="0" smtClean="0">
                <a:solidFill>
                  <a:schemeClr val="bg1"/>
                </a:solidFill>
              </a:rPr>
              <a:t>Forschung zu arbeitsmarktintegrativen Prozessen und zur interaktiven Wertschöpfung im Setting des „</a:t>
            </a:r>
            <a:r>
              <a:rPr lang="de-DE" sz="1100" b="1" dirty="0" err="1" smtClean="0">
                <a:solidFill>
                  <a:schemeClr val="bg1"/>
                </a:solidFill>
              </a:rPr>
              <a:t>Empowerments</a:t>
            </a:r>
            <a:r>
              <a:rPr lang="de-DE" sz="1100" b="1" dirty="0" smtClean="0">
                <a:solidFill>
                  <a:schemeClr val="bg1"/>
                </a:solidFill>
              </a:rPr>
              <a:t>“ sowie zum Interaktionsformat einer „relationalen Vermittlung“</a:t>
            </a:r>
          </a:p>
          <a:p>
            <a:pPr marL="171450" indent="-171450">
              <a:buFont typeface="Wingdings" panose="05000000000000000000" pitchFamily="2" charset="2"/>
              <a:buChar char="§"/>
            </a:pPr>
            <a:r>
              <a:rPr lang="de-DE" sz="1100" b="1" dirty="0" smtClean="0">
                <a:solidFill>
                  <a:schemeClr val="bg1"/>
                </a:solidFill>
              </a:rPr>
              <a:t>Heterogenität / Uneinheitlichkeit bzw. Vielfalt als Chance betrachten</a:t>
            </a:r>
          </a:p>
          <a:p>
            <a:pPr marL="171450" indent="-171450">
              <a:buFont typeface="Wingdings" panose="05000000000000000000" pitchFamily="2" charset="2"/>
              <a:buChar char="§"/>
            </a:pPr>
            <a:r>
              <a:rPr lang="de-DE" sz="1100" b="1" dirty="0" smtClean="0">
                <a:solidFill>
                  <a:schemeClr val="bg1"/>
                </a:solidFill>
              </a:rPr>
              <a:t>Stärken- / Talentansatz - „Jeder kann etwas“</a:t>
            </a:r>
          </a:p>
          <a:p>
            <a:pPr marL="171450" indent="-171450">
              <a:buFont typeface="Wingdings" panose="05000000000000000000" pitchFamily="2" charset="2"/>
              <a:buChar char="§"/>
            </a:pPr>
            <a:r>
              <a:rPr lang="de-DE" sz="1100" b="1" dirty="0" smtClean="0">
                <a:solidFill>
                  <a:schemeClr val="bg1"/>
                </a:solidFill>
              </a:rPr>
              <a:t>Vom konkreten Ziel (Markt / Arbeitgeber / Arbeitsplatz) her denken: „Jeder wird gebraucht“</a:t>
            </a:r>
          </a:p>
          <a:p>
            <a:pPr marL="171450" indent="-171450">
              <a:buFont typeface="Wingdings" panose="05000000000000000000" pitchFamily="2" charset="2"/>
              <a:buChar char="§"/>
            </a:pPr>
            <a:r>
              <a:rPr lang="de-DE" sz="1100" b="1" dirty="0" smtClean="0">
                <a:solidFill>
                  <a:schemeClr val="bg1"/>
                </a:solidFill>
              </a:rPr>
              <a:t>Integrationsstrategie und Unterstützung der beruflichen Kompetenzentwicklung konsequent und klar auf Zielerreichung ausrichten</a:t>
            </a:r>
          </a:p>
          <a:p>
            <a:pPr marL="171450" indent="-171450">
              <a:buFont typeface="Wingdings" panose="05000000000000000000" pitchFamily="2" charset="2"/>
              <a:buChar char="§"/>
            </a:pPr>
            <a:r>
              <a:rPr lang="de-DE" sz="1100" b="1" dirty="0" smtClean="0">
                <a:solidFill>
                  <a:schemeClr val="bg1"/>
                </a:solidFill>
              </a:rPr>
              <a:t>Gemeinsam finden, was noch als Differenz auf der Wegstrecke zum konkreten Ziel fehlt - (Lösungen zur Hindernisüberquerung / Anschlussfähigkeit i. S. v. Marktkompatibilität)</a:t>
            </a:r>
          </a:p>
          <a:p>
            <a:pPr marL="171450" indent="-171450">
              <a:buFont typeface="Wingdings" panose="05000000000000000000" pitchFamily="2" charset="2"/>
              <a:buChar char="§"/>
            </a:pPr>
            <a:r>
              <a:rPr lang="de-DE" sz="1100" b="1" dirty="0" smtClean="0">
                <a:solidFill>
                  <a:schemeClr val="bg1"/>
                </a:solidFill>
              </a:rPr>
              <a:t>Ziel- und Selbsttransparenz</a:t>
            </a:r>
          </a:p>
          <a:p>
            <a:pPr marL="171450" indent="-171450">
              <a:buFont typeface="Wingdings" panose="05000000000000000000" pitchFamily="2" charset="2"/>
              <a:buChar char="§"/>
            </a:pPr>
            <a:r>
              <a:rPr lang="de-DE" sz="1100" b="1" dirty="0" err="1" smtClean="0">
                <a:solidFill>
                  <a:schemeClr val="bg1"/>
                </a:solidFill>
              </a:rPr>
              <a:t>Empowerment</a:t>
            </a:r>
            <a:r>
              <a:rPr lang="de-DE" sz="1100" b="1" dirty="0" smtClean="0">
                <a:solidFill>
                  <a:schemeClr val="bg1"/>
                </a:solidFill>
              </a:rPr>
              <a:t> als Strategiekonzept der Selbstentwicklung,  d. h.  Selbstbemächtigung,   </a:t>
            </a:r>
            <a:br>
              <a:rPr lang="de-DE" sz="1100" b="1" dirty="0" smtClean="0">
                <a:solidFill>
                  <a:schemeClr val="bg1"/>
                </a:solidFill>
              </a:rPr>
            </a:br>
            <a:r>
              <a:rPr lang="de-DE" sz="1100" b="1" dirty="0" smtClean="0">
                <a:solidFill>
                  <a:schemeClr val="bg1"/>
                </a:solidFill>
              </a:rPr>
              <a:t>-steuerung, </a:t>
            </a:r>
            <a:r>
              <a:rPr lang="de-DE" sz="1100" b="1" dirty="0">
                <a:solidFill>
                  <a:schemeClr val="bg1"/>
                </a:solidFill>
              </a:rPr>
              <a:t> </a:t>
            </a:r>
            <a:r>
              <a:rPr lang="de-DE" sz="1100" b="1" dirty="0" smtClean="0">
                <a:solidFill>
                  <a:schemeClr val="bg1"/>
                </a:solidFill>
              </a:rPr>
              <a:t>-überwindung und  -wirksamkeit</a:t>
            </a:r>
          </a:p>
          <a:p>
            <a:pPr marL="171450" indent="-171450">
              <a:buFont typeface="Wingdings" panose="05000000000000000000" pitchFamily="2" charset="2"/>
              <a:buChar char="§"/>
            </a:pPr>
            <a:r>
              <a:rPr lang="de-DE" sz="1100" b="1" dirty="0" smtClean="0">
                <a:solidFill>
                  <a:schemeClr val="bg1"/>
                </a:solidFill>
              </a:rPr>
              <a:t>Selbsterkenntnis und Selbstverwirklichung statt Selbstoptimierung</a:t>
            </a:r>
          </a:p>
          <a:p>
            <a:pPr marL="171450" indent="-171450">
              <a:buFont typeface="Wingdings" panose="05000000000000000000" pitchFamily="2" charset="2"/>
              <a:buChar char="§"/>
            </a:pPr>
            <a:r>
              <a:rPr lang="de-DE" sz="1100" b="1" dirty="0" smtClean="0">
                <a:solidFill>
                  <a:schemeClr val="bg1"/>
                </a:solidFill>
              </a:rPr>
              <a:t>Programme setzen wechselseitig an der Marktkompatibilität und der Konnektivität (Anschluss- bzw. </a:t>
            </a:r>
            <a:r>
              <a:rPr lang="de-DE" sz="1100" b="1" smtClean="0">
                <a:solidFill>
                  <a:schemeClr val="bg1"/>
                </a:solidFill>
              </a:rPr>
              <a:t>Verbindungsmöglichkeiten) </a:t>
            </a:r>
            <a:r>
              <a:rPr lang="de-DE" sz="1100" b="1" dirty="0" smtClean="0">
                <a:solidFill>
                  <a:schemeClr val="bg1"/>
                </a:solidFill>
              </a:rPr>
              <a:t>von Arbeitnehmer und Arbeitgeber an </a:t>
            </a:r>
            <a:endParaRPr lang="de-DE" sz="1100" b="1" dirty="0">
              <a:solidFill>
                <a:schemeClr val="bg1"/>
              </a:solidFill>
            </a:endParaRPr>
          </a:p>
          <a:p>
            <a:pPr marL="171450" indent="-171450">
              <a:buFont typeface="Wingdings" panose="05000000000000000000" pitchFamily="2" charset="2"/>
              <a:buChar char="§"/>
            </a:pPr>
            <a:r>
              <a:rPr lang="de-DE" sz="1100" b="1" dirty="0" smtClean="0">
                <a:solidFill>
                  <a:schemeClr val="bg1"/>
                </a:solidFill>
              </a:rPr>
              <a:t>„</a:t>
            </a:r>
            <a:r>
              <a:rPr lang="de-DE" sz="1100" b="1" dirty="0">
                <a:solidFill>
                  <a:schemeClr val="bg1"/>
                </a:solidFill>
              </a:rPr>
              <a:t>D</a:t>
            </a:r>
            <a:r>
              <a:rPr lang="de-DE" sz="1100" b="1" dirty="0" smtClean="0">
                <a:solidFill>
                  <a:schemeClr val="bg1"/>
                </a:solidFill>
              </a:rPr>
              <a:t>ie Lösung der Langzeitarbeitslosigkeit liegt am Markt“ </a:t>
            </a:r>
            <a:r>
              <a:rPr lang="de-DE" sz="900" b="1" dirty="0" smtClean="0">
                <a:solidFill>
                  <a:schemeClr val="bg1"/>
                </a:solidFill>
              </a:rPr>
              <a:t>(vgl. hierzu auch die Folie „Marktkompatibilität“)</a:t>
            </a:r>
          </a:p>
        </p:txBody>
      </p:sp>
    </p:spTree>
    <p:custDataLst>
      <p:tags r:id="rId1"/>
    </p:custDataLst>
    <p:extLst>
      <p:ext uri="{BB962C8B-B14F-4D97-AF65-F5344CB8AC3E}">
        <p14:creationId xmlns:p14="http://schemas.microsoft.com/office/powerpoint/2010/main" val="1578823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hteck 1"/>
          <p:cNvSpPr/>
          <p:nvPr/>
        </p:nvSpPr>
        <p:spPr>
          <a:xfrm>
            <a:off x="184484" y="720125"/>
            <a:ext cx="5686927" cy="4478149"/>
          </a:xfrm>
          <a:prstGeom prst="rect">
            <a:avLst/>
          </a:prstGeom>
        </p:spPr>
        <p:txBody>
          <a:bodyPr wrap="square">
            <a:spAutoFit/>
          </a:bodyPr>
          <a:lstStyle/>
          <a:p>
            <a:pPr marL="171450" indent="-171450">
              <a:buFont typeface="Wingdings" panose="05000000000000000000" pitchFamily="2" charset="2"/>
              <a:buChar char="§"/>
            </a:pPr>
            <a:r>
              <a:rPr lang="de-DE" sz="1100" b="1" dirty="0" smtClean="0">
                <a:solidFill>
                  <a:schemeClr val="bg1">
                    <a:lumMod val="95000"/>
                  </a:schemeClr>
                </a:solidFill>
              </a:rPr>
              <a:t>Stellenorientierte Vermittlung ist gut.</a:t>
            </a:r>
          </a:p>
          <a:p>
            <a:pPr marL="171450" indent="-171450">
              <a:buFont typeface="Wingdings" panose="05000000000000000000" pitchFamily="2" charset="2"/>
              <a:buChar char="§"/>
            </a:pPr>
            <a:r>
              <a:rPr lang="de-DE" sz="1100" b="1" dirty="0" smtClean="0">
                <a:solidFill>
                  <a:schemeClr val="bg1">
                    <a:lumMod val="95000"/>
                  </a:schemeClr>
                </a:solidFill>
              </a:rPr>
              <a:t>Bewerberorientierte Vermittlung ist gut.</a:t>
            </a:r>
          </a:p>
          <a:p>
            <a:pPr marL="171450" indent="-171450">
              <a:buFont typeface="Wingdings" panose="05000000000000000000" pitchFamily="2" charset="2"/>
              <a:buChar char="§"/>
            </a:pPr>
            <a:r>
              <a:rPr lang="de-DE" sz="1100" b="1" dirty="0" smtClean="0">
                <a:solidFill>
                  <a:schemeClr val="bg1">
                    <a:lumMod val="95000"/>
                  </a:schemeClr>
                </a:solidFill>
              </a:rPr>
              <a:t>Kombinierte Stellen- und Bewerberorientierte Vermittlung ist gut.</a:t>
            </a:r>
          </a:p>
          <a:p>
            <a:pPr marL="171450" indent="-171450">
              <a:buFont typeface="Wingdings" panose="05000000000000000000" pitchFamily="2" charset="2"/>
              <a:buChar char="§"/>
            </a:pPr>
            <a:r>
              <a:rPr lang="de-DE" sz="1100" b="1" dirty="0" smtClean="0">
                <a:solidFill>
                  <a:schemeClr val="bg1">
                    <a:lumMod val="95000"/>
                  </a:schemeClr>
                </a:solidFill>
              </a:rPr>
              <a:t>Besser ist ein interaktives  Format einer stellen- und bewerberorientierten Vermittlung,  in Form einer wertschöpfenden „Relationalen Vermittlung“ von marktkompatiblen (in den Kategorien Ressourcen, Chancen und Risiken) möglichen Partnern </a:t>
            </a:r>
          </a:p>
          <a:p>
            <a:endParaRPr lang="de-DE" sz="1000" b="1" dirty="0">
              <a:solidFill>
                <a:schemeClr val="bg1">
                  <a:lumMod val="95000"/>
                </a:schemeClr>
              </a:solidFill>
            </a:endParaRPr>
          </a:p>
          <a:p>
            <a:pPr marL="171450" indent="-171450">
              <a:buFont typeface="Wingdings" panose="05000000000000000000" pitchFamily="2" charset="2"/>
              <a:buChar char="Ø"/>
            </a:pPr>
            <a:r>
              <a:rPr lang="de-DE" sz="1100" b="1" dirty="0">
                <a:solidFill>
                  <a:schemeClr val="bg1">
                    <a:lumMod val="95000"/>
                  </a:schemeClr>
                </a:solidFill>
              </a:rPr>
              <a:t>W</a:t>
            </a:r>
            <a:r>
              <a:rPr lang="de-DE" sz="1100" b="1" dirty="0" smtClean="0">
                <a:solidFill>
                  <a:schemeClr val="bg1">
                    <a:lumMod val="95000"/>
                  </a:schemeClr>
                </a:solidFill>
              </a:rPr>
              <a:t>ichtig ist bei dem interaktiven Format, dass die Marktpartner im Vordergrund der Aktivität stehen. </a:t>
            </a:r>
          </a:p>
          <a:p>
            <a:pPr marL="171450" indent="-171450">
              <a:buFont typeface="Wingdings" panose="05000000000000000000" pitchFamily="2" charset="2"/>
              <a:buChar char="Ø"/>
            </a:pPr>
            <a:r>
              <a:rPr lang="de-DE" sz="1100" b="1" dirty="0" smtClean="0">
                <a:solidFill>
                  <a:schemeClr val="bg1">
                    <a:lumMod val="95000"/>
                  </a:schemeClr>
                </a:solidFill>
              </a:rPr>
              <a:t>Der Vermittler ist eher „Kommunikationsunterstützer / Moderator der Kommunikation“ und weniger Übersetzer bei den Arbeitsmarktprozessen  –  vom Suchen bis zum Vertrag</a:t>
            </a:r>
          </a:p>
          <a:p>
            <a:pPr marL="171450" indent="-171450">
              <a:buFont typeface="Wingdings" panose="05000000000000000000" pitchFamily="2" charset="2"/>
              <a:buChar char="Ø"/>
            </a:pPr>
            <a:r>
              <a:rPr lang="de-DE" sz="1100" b="1" dirty="0" smtClean="0">
                <a:solidFill>
                  <a:schemeClr val="bg1">
                    <a:lumMod val="95000"/>
                  </a:schemeClr>
                </a:solidFill>
              </a:rPr>
              <a:t>Die Prozessstufen dieses wertschöpfenden Interaktionsformates der relationalen Vermittlung sind die Vorabkombination, Kombination, Endkombination und ggf. Nachsorge</a:t>
            </a:r>
          </a:p>
          <a:p>
            <a:pPr marL="171450" indent="-171450">
              <a:buFont typeface="Wingdings" panose="05000000000000000000" pitchFamily="2" charset="2"/>
              <a:buChar char="Ø"/>
            </a:pPr>
            <a:r>
              <a:rPr lang="de-DE" sz="1100" b="1" dirty="0" smtClean="0">
                <a:solidFill>
                  <a:schemeClr val="bg1">
                    <a:lumMod val="95000"/>
                  </a:schemeClr>
                </a:solidFill>
              </a:rPr>
              <a:t>Vermittlung versteht sich  als stetige "freundliche" Umlagerung von Arbeitgebern</a:t>
            </a:r>
          </a:p>
          <a:p>
            <a:pPr marL="171450" indent="-171450">
              <a:buFont typeface="Wingdings" panose="05000000000000000000" pitchFamily="2" charset="2"/>
              <a:buChar char="Ø"/>
            </a:pPr>
            <a:r>
              <a:rPr lang="de-DE" sz="1100" b="1" dirty="0" smtClean="0">
                <a:solidFill>
                  <a:schemeClr val="bg1">
                    <a:lumMod val="95000"/>
                  </a:schemeClr>
                </a:solidFill>
              </a:rPr>
              <a:t>Das Format kann beim Arbeitgeber, im Jobcenter, in einer externen Einrichtung etc. realisiert werden</a:t>
            </a:r>
            <a:endParaRPr lang="de-DE" sz="1100" b="1" dirty="0">
              <a:solidFill>
                <a:schemeClr val="bg1">
                  <a:lumMod val="95000"/>
                </a:schemeClr>
              </a:solidFill>
            </a:endParaRPr>
          </a:p>
          <a:p>
            <a:pPr marL="171450" indent="-171450">
              <a:buFont typeface="Wingdings" panose="05000000000000000000" pitchFamily="2" charset="2"/>
              <a:buChar char="Ø"/>
            </a:pPr>
            <a:endParaRPr lang="de-DE" sz="1100" b="1" dirty="0" smtClean="0">
              <a:solidFill>
                <a:schemeClr val="bg1">
                  <a:lumMod val="95000"/>
                </a:schemeClr>
              </a:solidFill>
            </a:endParaRPr>
          </a:p>
          <a:p>
            <a:pPr marL="171450" indent="-171450">
              <a:buFont typeface="Wingdings" panose="05000000000000000000" pitchFamily="2" charset="2"/>
              <a:buChar char="Ø"/>
            </a:pPr>
            <a:endParaRPr lang="de-DE" sz="1100" b="1" dirty="0">
              <a:solidFill>
                <a:schemeClr val="bg1">
                  <a:lumMod val="95000"/>
                </a:schemeClr>
              </a:solidFill>
            </a:endParaRPr>
          </a:p>
          <a:p>
            <a:pPr marL="171450" indent="-171450">
              <a:buFont typeface="Wingdings" panose="05000000000000000000" pitchFamily="2" charset="2"/>
              <a:buChar char="Ø"/>
            </a:pPr>
            <a:endParaRPr lang="de-DE" sz="1100" b="1" dirty="0" smtClean="0">
              <a:solidFill>
                <a:schemeClr val="bg1">
                  <a:lumMod val="95000"/>
                </a:schemeClr>
              </a:solidFill>
            </a:endParaRPr>
          </a:p>
          <a:p>
            <a:pPr marL="171450" indent="-171450">
              <a:buFont typeface="Wingdings" panose="05000000000000000000" pitchFamily="2" charset="2"/>
              <a:buChar char="Ø"/>
            </a:pPr>
            <a:endParaRPr lang="de-DE" sz="1100" b="1" dirty="0">
              <a:solidFill>
                <a:schemeClr val="bg1">
                  <a:lumMod val="95000"/>
                </a:schemeClr>
              </a:solidFill>
            </a:endParaRPr>
          </a:p>
          <a:p>
            <a:pPr marL="171450" indent="-171450">
              <a:buFont typeface="Wingdings" panose="05000000000000000000" pitchFamily="2" charset="2"/>
              <a:buChar char="Ø"/>
            </a:pPr>
            <a:endParaRPr lang="de-DE" sz="1100" b="1" dirty="0" smtClean="0">
              <a:solidFill>
                <a:schemeClr val="bg1">
                  <a:lumMod val="95000"/>
                </a:schemeClr>
              </a:solidFill>
            </a:endParaRPr>
          </a:p>
          <a:p>
            <a:pPr marL="171450" indent="-171450">
              <a:buFont typeface="Wingdings" panose="05000000000000000000" pitchFamily="2" charset="2"/>
              <a:buChar char="Ø"/>
            </a:pPr>
            <a:endParaRPr lang="de-DE" sz="1100" b="1" dirty="0">
              <a:solidFill>
                <a:schemeClr val="bg1">
                  <a:lumMod val="95000"/>
                </a:schemeClr>
              </a:solidFill>
            </a:endParaRPr>
          </a:p>
          <a:p>
            <a:pPr marL="171450" indent="-171450">
              <a:buFont typeface="Wingdings" panose="05000000000000000000" pitchFamily="2" charset="2"/>
              <a:buChar char="Ø"/>
            </a:pPr>
            <a:endParaRPr lang="de-DE" sz="1100" b="1" dirty="0" smtClean="0">
              <a:solidFill>
                <a:schemeClr val="bg1">
                  <a:lumMod val="95000"/>
                </a:schemeClr>
              </a:solidFill>
            </a:endParaRPr>
          </a:p>
          <a:p>
            <a:pPr marL="171450" indent="-171450">
              <a:buFont typeface="Wingdings" panose="05000000000000000000" pitchFamily="2" charset="2"/>
              <a:buChar char="Ø"/>
            </a:pPr>
            <a:endParaRPr lang="de-DE" sz="1100" b="1" dirty="0">
              <a:solidFill>
                <a:schemeClr val="bg1">
                  <a:lumMod val="95000"/>
                </a:schemeClr>
              </a:solidFill>
            </a:endParaRPr>
          </a:p>
          <a:p>
            <a:pPr marL="171450" indent="-171450">
              <a:buFont typeface="Wingdings" panose="05000000000000000000" pitchFamily="2" charset="2"/>
              <a:buChar char="Ø"/>
            </a:pPr>
            <a:endParaRPr lang="de-DE" sz="1100" b="1" dirty="0" smtClean="0">
              <a:solidFill>
                <a:schemeClr val="bg1">
                  <a:lumMod val="95000"/>
                </a:schemeClr>
              </a:solidFill>
            </a:endParaRPr>
          </a:p>
        </p:txBody>
      </p:sp>
      <p:pic>
        <p:nvPicPr>
          <p:cNvPr id="3" name="Grafik 2" descr="Bildschirmausschnit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0779" y="608621"/>
            <a:ext cx="6071989" cy="6046216"/>
          </a:xfrm>
          <a:prstGeom prst="rect">
            <a:avLst/>
          </a:prstGeom>
        </p:spPr>
      </p:pic>
      <p:sp>
        <p:nvSpPr>
          <p:cNvPr id="4" name="Rechteck 3"/>
          <p:cNvSpPr/>
          <p:nvPr/>
        </p:nvSpPr>
        <p:spPr>
          <a:xfrm>
            <a:off x="232612" y="159815"/>
            <a:ext cx="11349471" cy="646331"/>
          </a:xfrm>
          <a:prstGeom prst="rect">
            <a:avLst/>
          </a:prstGeom>
        </p:spPr>
        <p:txBody>
          <a:bodyPr wrap="square">
            <a:spAutoFit/>
          </a:bodyPr>
          <a:lstStyle/>
          <a:p>
            <a:pPr marL="285750" indent="-285750">
              <a:buFont typeface="Courier New" panose="02070309020205020404" pitchFamily="49" charset="0"/>
              <a:buChar char="o"/>
            </a:pPr>
            <a:r>
              <a:rPr lang="de-DE" b="1" dirty="0">
                <a:solidFill>
                  <a:schemeClr val="bg1">
                    <a:lumMod val="95000"/>
                  </a:schemeClr>
                </a:solidFill>
              </a:rPr>
              <a:t>- Relationales Vermitteln - </a:t>
            </a:r>
            <a:r>
              <a:rPr lang="de-DE" dirty="0" smtClean="0">
                <a:solidFill>
                  <a:schemeClr val="bg1">
                    <a:lumMod val="95000"/>
                  </a:schemeClr>
                </a:solidFill>
              </a:rPr>
              <a:t>  </a:t>
            </a:r>
            <a:r>
              <a:rPr lang="de-DE" b="1" dirty="0" smtClean="0">
                <a:solidFill>
                  <a:schemeClr val="bg1">
                    <a:lumMod val="95000"/>
                  </a:schemeClr>
                </a:solidFill>
              </a:rPr>
              <a:t>„Die Lösung der Langzeitarbeitslosigkeit liegt am Markt“  </a:t>
            </a:r>
            <a:br>
              <a:rPr lang="de-DE" b="1" dirty="0" smtClean="0">
                <a:solidFill>
                  <a:schemeClr val="bg1">
                    <a:lumMod val="95000"/>
                  </a:schemeClr>
                </a:solidFill>
              </a:rPr>
            </a:br>
            <a:endParaRPr lang="de-DE" dirty="0">
              <a:solidFill>
                <a:schemeClr val="bg1">
                  <a:lumMod val="95000"/>
                </a:schemeClr>
              </a:solidFill>
            </a:endParaRPr>
          </a:p>
        </p:txBody>
      </p:sp>
      <p:sp>
        <p:nvSpPr>
          <p:cNvPr id="23" name="Abgerundetes Rechteck 22"/>
          <p:cNvSpPr/>
          <p:nvPr/>
        </p:nvSpPr>
        <p:spPr>
          <a:xfrm>
            <a:off x="733890" y="4154920"/>
            <a:ext cx="1171074" cy="641684"/>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b="1" dirty="0" smtClean="0">
                <a:solidFill>
                  <a:srgbClr val="002060"/>
                </a:solidFill>
              </a:rPr>
              <a:t>Arbeitsangebot </a:t>
            </a:r>
            <a:r>
              <a:rPr lang="de-DE" sz="1000" b="1" dirty="0">
                <a:solidFill>
                  <a:srgbClr val="002060"/>
                </a:solidFill>
              </a:rPr>
              <a:t>u</a:t>
            </a:r>
            <a:r>
              <a:rPr lang="de-DE" sz="1000" b="1" dirty="0" smtClean="0">
                <a:solidFill>
                  <a:srgbClr val="002060"/>
                </a:solidFill>
              </a:rPr>
              <a:t>nd Erwartung  AN </a:t>
            </a:r>
            <a:endParaRPr lang="de-DE" sz="1000" b="1" dirty="0">
              <a:solidFill>
                <a:srgbClr val="002060"/>
              </a:solidFill>
            </a:endParaRPr>
          </a:p>
        </p:txBody>
      </p:sp>
      <p:sp>
        <p:nvSpPr>
          <p:cNvPr id="24" name="Abgerundetes Rechteck 23"/>
          <p:cNvSpPr/>
          <p:nvPr/>
        </p:nvSpPr>
        <p:spPr>
          <a:xfrm>
            <a:off x="3895081" y="4146896"/>
            <a:ext cx="1058779" cy="641684"/>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b="1" dirty="0" smtClean="0">
                <a:solidFill>
                  <a:srgbClr val="002060"/>
                </a:solidFill>
              </a:rPr>
              <a:t>Stellenangebot und Erwartung   AG </a:t>
            </a:r>
            <a:endParaRPr lang="de-DE" sz="1000" b="1" dirty="0">
              <a:solidFill>
                <a:srgbClr val="002060"/>
              </a:solidFill>
            </a:endParaRPr>
          </a:p>
        </p:txBody>
      </p:sp>
      <p:sp>
        <p:nvSpPr>
          <p:cNvPr id="25" name="Ellipse 24"/>
          <p:cNvSpPr/>
          <p:nvPr/>
        </p:nvSpPr>
        <p:spPr>
          <a:xfrm>
            <a:off x="2141620" y="4146890"/>
            <a:ext cx="1491916" cy="641684"/>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b="1" dirty="0" smtClean="0">
                <a:solidFill>
                  <a:srgbClr val="002060"/>
                </a:solidFill>
              </a:rPr>
              <a:t>- Abgleich -</a:t>
            </a:r>
            <a:br>
              <a:rPr lang="de-DE" sz="800" b="1" dirty="0" smtClean="0">
                <a:solidFill>
                  <a:srgbClr val="002060"/>
                </a:solidFill>
              </a:rPr>
            </a:br>
            <a:r>
              <a:rPr lang="de-DE" sz="800" b="1" dirty="0" smtClean="0">
                <a:solidFill>
                  <a:srgbClr val="002060"/>
                </a:solidFill>
              </a:rPr>
              <a:t>(Vorabkombination)</a:t>
            </a:r>
            <a:endParaRPr lang="de-DE" sz="800" b="1" dirty="0">
              <a:solidFill>
                <a:srgbClr val="002060"/>
              </a:solidFill>
            </a:endParaRPr>
          </a:p>
        </p:txBody>
      </p:sp>
      <p:sp>
        <p:nvSpPr>
          <p:cNvPr id="26" name="Ellipse 25"/>
          <p:cNvSpPr/>
          <p:nvPr/>
        </p:nvSpPr>
        <p:spPr>
          <a:xfrm>
            <a:off x="1029600" y="4885879"/>
            <a:ext cx="3692720" cy="882365"/>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b="1" dirty="0" smtClean="0">
                <a:solidFill>
                  <a:srgbClr val="002060"/>
                </a:solidFill>
              </a:rPr>
              <a:t>- Interaktive Konfiguration - </a:t>
            </a:r>
            <a:br>
              <a:rPr lang="de-DE" sz="900" b="1" dirty="0" smtClean="0">
                <a:solidFill>
                  <a:srgbClr val="002060"/>
                </a:solidFill>
              </a:rPr>
            </a:br>
            <a:r>
              <a:rPr lang="de-DE" sz="900" b="1" dirty="0" smtClean="0">
                <a:solidFill>
                  <a:srgbClr val="002060"/>
                </a:solidFill>
              </a:rPr>
              <a:t>Kombination der Ressourcen, Chancen und Risiken</a:t>
            </a:r>
            <a:br>
              <a:rPr lang="de-DE" sz="900" b="1" dirty="0" smtClean="0">
                <a:solidFill>
                  <a:srgbClr val="002060"/>
                </a:solidFill>
              </a:rPr>
            </a:br>
            <a:r>
              <a:rPr lang="de-DE" sz="900" b="1" dirty="0" smtClean="0">
                <a:solidFill>
                  <a:srgbClr val="002060"/>
                </a:solidFill>
              </a:rPr>
              <a:t>(Lösungsraum)</a:t>
            </a:r>
            <a:endParaRPr lang="de-DE" sz="900" b="1" dirty="0">
              <a:solidFill>
                <a:srgbClr val="002060"/>
              </a:solidFill>
            </a:endParaRPr>
          </a:p>
        </p:txBody>
      </p:sp>
      <p:sp>
        <p:nvSpPr>
          <p:cNvPr id="27" name="Ellipse 26"/>
          <p:cNvSpPr/>
          <p:nvPr/>
        </p:nvSpPr>
        <p:spPr>
          <a:xfrm>
            <a:off x="2141620" y="5867379"/>
            <a:ext cx="1491916" cy="600470"/>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b="1" dirty="0" smtClean="0">
                <a:solidFill>
                  <a:srgbClr val="002060"/>
                </a:solidFill>
              </a:rPr>
              <a:t>- Arbeitsvertrag -</a:t>
            </a:r>
            <a:br>
              <a:rPr lang="de-DE" sz="800" b="1" dirty="0" smtClean="0">
                <a:solidFill>
                  <a:srgbClr val="002060"/>
                </a:solidFill>
              </a:rPr>
            </a:br>
            <a:r>
              <a:rPr lang="de-DE" sz="800" b="1" dirty="0" smtClean="0">
                <a:solidFill>
                  <a:srgbClr val="002060"/>
                </a:solidFill>
              </a:rPr>
              <a:t>(Endkombination)</a:t>
            </a:r>
            <a:endParaRPr lang="de-DE" sz="800" b="1" dirty="0">
              <a:solidFill>
                <a:srgbClr val="002060"/>
              </a:solidFill>
            </a:endParaRPr>
          </a:p>
        </p:txBody>
      </p:sp>
      <p:cxnSp>
        <p:nvCxnSpPr>
          <p:cNvPr id="28" name="Gerade Verbindung mit Pfeil 27"/>
          <p:cNvCxnSpPr/>
          <p:nvPr/>
        </p:nvCxnSpPr>
        <p:spPr>
          <a:xfrm>
            <a:off x="1904964" y="4475762"/>
            <a:ext cx="236656"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p:cNvCxnSpPr/>
          <p:nvPr/>
        </p:nvCxnSpPr>
        <p:spPr>
          <a:xfrm flipH="1">
            <a:off x="3641559" y="4486313"/>
            <a:ext cx="253522"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a:endCxn id="26" idx="0"/>
          </p:cNvCxnSpPr>
          <p:nvPr/>
        </p:nvCxnSpPr>
        <p:spPr>
          <a:xfrm flipH="1">
            <a:off x="2875960" y="4645167"/>
            <a:ext cx="5034" cy="24071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flipH="1">
            <a:off x="2887578" y="5639873"/>
            <a:ext cx="5034" cy="24071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Textfeld 4"/>
          <p:cNvSpPr txBox="1"/>
          <p:nvPr/>
        </p:nvSpPr>
        <p:spPr>
          <a:xfrm>
            <a:off x="360315" y="3795621"/>
            <a:ext cx="5054525" cy="276999"/>
          </a:xfrm>
          <a:prstGeom prst="rect">
            <a:avLst/>
          </a:prstGeom>
          <a:noFill/>
        </p:spPr>
        <p:txBody>
          <a:bodyPr wrap="none" rtlCol="0">
            <a:spAutoFit/>
          </a:bodyPr>
          <a:lstStyle/>
          <a:p>
            <a:r>
              <a:rPr lang="de-DE" sz="1200" b="1" dirty="0" smtClean="0">
                <a:solidFill>
                  <a:srgbClr val="FF0000"/>
                </a:solidFill>
              </a:rPr>
              <a:t>Reflexion findet zwischen den Köpfen (AG/AN) statt. Entscheiden als Prozess.</a:t>
            </a:r>
            <a:endParaRPr lang="de-DE" sz="1200" b="1" dirty="0">
              <a:solidFill>
                <a:srgbClr val="FF0000"/>
              </a:solidFill>
            </a:endParaRPr>
          </a:p>
        </p:txBody>
      </p:sp>
    </p:spTree>
    <p:custDataLst>
      <p:tags r:id="rId1"/>
    </p:custDataLst>
    <p:extLst>
      <p:ext uri="{BB962C8B-B14F-4D97-AF65-F5344CB8AC3E}">
        <p14:creationId xmlns:p14="http://schemas.microsoft.com/office/powerpoint/2010/main" val="40896794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itel 1"/>
          <p:cNvSpPr txBox="1">
            <a:spLocks/>
          </p:cNvSpPr>
          <p:nvPr/>
        </p:nvSpPr>
        <p:spPr>
          <a:xfrm>
            <a:off x="713889" y="875025"/>
            <a:ext cx="8956060" cy="341632"/>
          </a:xfrm>
          <a:prstGeom prst="rect">
            <a:avLst/>
          </a:prstGeom>
        </p:spPr>
        <p:txBody>
          <a:bodyP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buFont typeface="Courier New" panose="02070309020205020404" pitchFamily="49" charset="0"/>
              <a:buChar char="o"/>
            </a:pPr>
            <a:r>
              <a:rPr lang="de-DE" sz="1800" b="1" dirty="0" smtClean="0">
                <a:solidFill>
                  <a:schemeClr val="bg1">
                    <a:lumMod val="95000"/>
                  </a:schemeClr>
                </a:solidFill>
                <a:latin typeface="+mn-lt"/>
                <a:ea typeface="Segoe UI" panose="020B0502040204020203" pitchFamily="34" charset="0"/>
                <a:cs typeface="Segoe UI" panose="020B0502040204020203" pitchFamily="34" charset="0"/>
              </a:rPr>
              <a:t>Sozialer Arbeitsmarkt / Soziale Teilhabe am Arbeitsmarkt</a:t>
            </a:r>
            <a:endParaRPr lang="de-DE" sz="1800" b="1" dirty="0">
              <a:solidFill>
                <a:schemeClr val="bg1">
                  <a:lumMod val="95000"/>
                </a:schemeClr>
              </a:solidFill>
              <a:latin typeface="+mn-lt"/>
              <a:ea typeface="Segoe UI" panose="020B0502040204020203" pitchFamily="34" charset="0"/>
              <a:cs typeface="Segoe UI" panose="020B0502040204020203" pitchFamily="34" charset="0"/>
            </a:endParaRPr>
          </a:p>
        </p:txBody>
      </p:sp>
      <p:sp>
        <p:nvSpPr>
          <p:cNvPr id="6" name="Textplatzhalter 2"/>
          <p:cNvSpPr txBox="1">
            <a:spLocks/>
          </p:cNvSpPr>
          <p:nvPr/>
        </p:nvSpPr>
        <p:spPr>
          <a:xfrm>
            <a:off x="713889" y="1367749"/>
            <a:ext cx="10443396" cy="3789042"/>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de-DE" sz="1200" b="1" dirty="0" smtClean="0">
              <a:solidFill>
                <a:schemeClr val="bg1">
                  <a:lumMod val="95000"/>
                </a:schemeClr>
              </a:solidFill>
            </a:endParaRPr>
          </a:p>
          <a:p>
            <a:r>
              <a:rPr lang="de-DE" sz="1200" b="1" dirty="0" smtClean="0">
                <a:solidFill>
                  <a:schemeClr val="bg1">
                    <a:lumMod val="95000"/>
                  </a:schemeClr>
                </a:solidFill>
              </a:rPr>
              <a:t>Soziale Teilhabe an einem "staatlich geförderten Arbeitsmarkt“ / geförderte Beschäftigung ist gut.</a:t>
            </a:r>
            <a:br>
              <a:rPr lang="de-DE" sz="1200" b="1" dirty="0" smtClean="0">
                <a:solidFill>
                  <a:schemeClr val="bg1">
                    <a:lumMod val="95000"/>
                  </a:schemeClr>
                </a:solidFill>
              </a:rPr>
            </a:br>
            <a:endParaRPr lang="de-DE" sz="1200" b="1" dirty="0" smtClean="0">
              <a:solidFill>
                <a:schemeClr val="bg1">
                  <a:lumMod val="95000"/>
                </a:schemeClr>
              </a:solidFill>
            </a:endParaRPr>
          </a:p>
          <a:p>
            <a:r>
              <a:rPr lang="de-DE" sz="1200" b="1" dirty="0" smtClean="0">
                <a:solidFill>
                  <a:schemeClr val="bg1">
                    <a:lumMod val="95000"/>
                  </a:schemeClr>
                </a:solidFill>
              </a:rPr>
              <a:t>Besser ist eine angemessene Beschäftigung im ersten Arbeitsmarkt. </a:t>
            </a:r>
            <a:br>
              <a:rPr lang="de-DE" sz="1200" b="1" dirty="0" smtClean="0">
                <a:solidFill>
                  <a:schemeClr val="bg1">
                    <a:lumMod val="95000"/>
                  </a:schemeClr>
                </a:solidFill>
              </a:rPr>
            </a:br>
            <a:endParaRPr lang="de-DE" sz="1200" b="1" dirty="0" smtClean="0">
              <a:solidFill>
                <a:schemeClr val="bg1">
                  <a:lumMod val="95000"/>
                </a:schemeClr>
              </a:solidFill>
            </a:endParaRPr>
          </a:p>
          <a:p>
            <a:r>
              <a:rPr lang="de-DE" sz="1200" b="1" dirty="0" smtClean="0">
                <a:solidFill>
                  <a:schemeClr val="bg1">
                    <a:lumMod val="95000"/>
                  </a:schemeClr>
                </a:solidFill>
              </a:rPr>
              <a:t>Förderlich ist eine angemessene - "möglichst" nur vorübergehende - Befristung in einer geförderten Beschäftigung. Das schafft quantitativ mehr Besetzungsmöglichkeiten und erhält den Spannungsbogen zum ersten Arbeitsmarkt.</a:t>
            </a:r>
            <a:br>
              <a:rPr lang="de-DE" sz="1200" b="1" dirty="0" smtClean="0">
                <a:solidFill>
                  <a:schemeClr val="bg1">
                    <a:lumMod val="95000"/>
                  </a:schemeClr>
                </a:solidFill>
              </a:rPr>
            </a:br>
            <a:endParaRPr lang="de-DE" sz="1200" b="1" dirty="0" smtClean="0">
              <a:solidFill>
                <a:schemeClr val="bg1">
                  <a:lumMod val="95000"/>
                </a:schemeClr>
              </a:solidFill>
            </a:endParaRPr>
          </a:p>
          <a:p>
            <a:r>
              <a:rPr lang="de-DE" sz="1200" b="1" dirty="0" smtClean="0">
                <a:solidFill>
                  <a:schemeClr val="bg1">
                    <a:lumMod val="95000"/>
                  </a:schemeClr>
                </a:solidFill>
              </a:rPr>
              <a:t>Geförderte Beschäftigung sollte </a:t>
            </a:r>
            <a:br>
              <a:rPr lang="de-DE" sz="1200" b="1" dirty="0" smtClean="0">
                <a:solidFill>
                  <a:schemeClr val="bg1">
                    <a:lumMod val="95000"/>
                  </a:schemeClr>
                </a:solidFill>
              </a:rPr>
            </a:br>
            <a:r>
              <a:rPr lang="de-DE" sz="1200" b="1" dirty="0" smtClean="0">
                <a:solidFill>
                  <a:schemeClr val="bg1">
                    <a:lumMod val="95000"/>
                  </a:schemeClr>
                </a:solidFill>
              </a:rPr>
              <a:t/>
            </a:r>
            <a:br>
              <a:rPr lang="de-DE" sz="1200" b="1" dirty="0" smtClean="0">
                <a:solidFill>
                  <a:schemeClr val="bg1">
                    <a:lumMod val="95000"/>
                  </a:schemeClr>
                </a:solidFill>
              </a:rPr>
            </a:br>
            <a:r>
              <a:rPr lang="de-DE" sz="1200" b="1" dirty="0" smtClean="0">
                <a:solidFill>
                  <a:schemeClr val="bg1">
                    <a:lumMod val="95000"/>
                  </a:schemeClr>
                </a:solidFill>
              </a:rPr>
              <a:t>        a) tatsächlich zusätzlich - wettbewerbsneutral und im öffentlichen Interesse liegen, (Fokussierung auf bereits existierende Vereine, Organisationen oder  </a:t>
            </a:r>
            <a:br>
              <a:rPr lang="de-DE" sz="1200" b="1" dirty="0" smtClean="0">
                <a:solidFill>
                  <a:schemeClr val="bg1">
                    <a:lumMod val="95000"/>
                  </a:schemeClr>
                </a:solidFill>
              </a:rPr>
            </a:br>
            <a:r>
              <a:rPr lang="de-DE" sz="1200" b="1" dirty="0" smtClean="0">
                <a:solidFill>
                  <a:schemeClr val="bg1">
                    <a:lumMod val="95000"/>
                  </a:schemeClr>
                </a:solidFill>
              </a:rPr>
              <a:t>             Institutionen mit gemeinnützigem Charakter und entsprechender Satzung/Zweck bzw. auf Vereine, Organisationen oder Institutionen, die auch ohne </a:t>
            </a:r>
            <a:br>
              <a:rPr lang="de-DE" sz="1200" b="1" dirty="0" smtClean="0">
                <a:solidFill>
                  <a:schemeClr val="bg1">
                    <a:lumMod val="95000"/>
                  </a:schemeClr>
                </a:solidFill>
              </a:rPr>
            </a:br>
            <a:r>
              <a:rPr lang="de-DE" sz="1200" b="1" dirty="0" smtClean="0">
                <a:solidFill>
                  <a:schemeClr val="bg1">
                    <a:lumMod val="95000"/>
                  </a:schemeClr>
                </a:solidFill>
              </a:rPr>
              <a:t>             geförderte Beschäftigung tätig wären); </a:t>
            </a:r>
            <a:br>
              <a:rPr lang="de-DE" sz="1200" b="1" dirty="0" smtClean="0">
                <a:solidFill>
                  <a:schemeClr val="bg1">
                    <a:lumMod val="95000"/>
                  </a:schemeClr>
                </a:solidFill>
              </a:rPr>
            </a:br>
            <a:r>
              <a:rPr lang="de-DE" sz="1200" b="1" dirty="0" smtClean="0">
                <a:solidFill>
                  <a:schemeClr val="bg1">
                    <a:lumMod val="95000"/>
                  </a:schemeClr>
                </a:solidFill>
              </a:rPr>
              <a:t/>
            </a:r>
            <a:br>
              <a:rPr lang="de-DE" sz="1200" b="1" dirty="0" smtClean="0">
                <a:solidFill>
                  <a:schemeClr val="bg1">
                    <a:lumMod val="95000"/>
                  </a:schemeClr>
                </a:solidFill>
              </a:rPr>
            </a:br>
            <a:r>
              <a:rPr lang="de-DE" sz="1200" b="1" dirty="0" smtClean="0">
                <a:solidFill>
                  <a:schemeClr val="bg1">
                    <a:lumMod val="95000"/>
                  </a:schemeClr>
                </a:solidFill>
              </a:rPr>
              <a:t>        b) individuell kompetenzorientiert (Stellenaufbau und Stellenanforderung) strukturiert sein und </a:t>
            </a:r>
            <a:br>
              <a:rPr lang="de-DE" sz="1200" b="1" dirty="0" smtClean="0">
                <a:solidFill>
                  <a:schemeClr val="bg1">
                    <a:lumMod val="95000"/>
                  </a:schemeClr>
                </a:solidFill>
              </a:rPr>
            </a:br>
            <a:r>
              <a:rPr lang="de-DE" sz="1200" b="1" dirty="0" smtClean="0">
                <a:solidFill>
                  <a:schemeClr val="bg1">
                    <a:lumMod val="95000"/>
                  </a:schemeClr>
                </a:solidFill>
              </a:rPr>
              <a:t/>
            </a:r>
            <a:br>
              <a:rPr lang="de-DE" sz="1200" b="1" dirty="0" smtClean="0">
                <a:solidFill>
                  <a:schemeClr val="bg1">
                    <a:lumMod val="95000"/>
                  </a:schemeClr>
                </a:solidFill>
              </a:rPr>
            </a:br>
            <a:r>
              <a:rPr lang="de-DE" sz="1200" b="1" dirty="0" smtClean="0">
                <a:solidFill>
                  <a:schemeClr val="bg1">
                    <a:lumMod val="95000"/>
                  </a:schemeClr>
                </a:solidFill>
              </a:rPr>
              <a:t>        c) vor allem die individuelle berufliche Kompetenzentwicklung und persönliche Weiterentwicklung im Fokus haben. </a:t>
            </a:r>
            <a:br>
              <a:rPr lang="de-DE" sz="1200" b="1" dirty="0" smtClean="0">
                <a:solidFill>
                  <a:schemeClr val="bg1">
                    <a:lumMod val="95000"/>
                  </a:schemeClr>
                </a:solidFill>
              </a:rPr>
            </a:br>
            <a:endParaRPr lang="de-DE" sz="1200" b="1" dirty="0" smtClean="0">
              <a:solidFill>
                <a:schemeClr val="bg1">
                  <a:lumMod val="95000"/>
                </a:schemeClr>
              </a:solidFill>
            </a:endParaRPr>
          </a:p>
          <a:p>
            <a:r>
              <a:rPr lang="de-DE" sz="1200" b="1" dirty="0" smtClean="0">
                <a:solidFill>
                  <a:schemeClr val="bg1">
                    <a:lumMod val="95000"/>
                  </a:schemeClr>
                </a:solidFill>
              </a:rPr>
              <a:t>Das System der sozialen Teilhabe sollte, organisatorisch und personell getrennt von der  geförderten Beschäftigung, durch ein ganzheitliches ambulantes Unterstützungssystem vor allem beratend, vermittelnd, aktivierend und qualifizierend begleitet werden. Das trennt die Sichtweisen, verschafft eine positive Irritation und schärft den Blick sowie die Ausrichtung auf den ersten Arbeitsmarkt.</a:t>
            </a:r>
          </a:p>
        </p:txBody>
      </p:sp>
    </p:spTree>
    <p:custDataLst>
      <p:tags r:id="rId1"/>
    </p:custDataLst>
    <p:extLst>
      <p:ext uri="{BB962C8B-B14F-4D97-AF65-F5344CB8AC3E}">
        <p14:creationId xmlns:p14="http://schemas.microsoft.com/office/powerpoint/2010/main" val="443785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8" name="Ellipse 7"/>
          <p:cNvSpPr/>
          <p:nvPr/>
        </p:nvSpPr>
        <p:spPr>
          <a:xfrm>
            <a:off x="1652985" y="3284245"/>
            <a:ext cx="2466109" cy="24770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p:cNvPicPr>
            <a:picLocks noChangeAspect="1"/>
          </p:cNvPicPr>
          <p:nvPr/>
        </p:nvPicPr>
        <p:blipFill>
          <a:blip r:embed="rId3"/>
          <a:stretch>
            <a:fillRect/>
          </a:stretch>
        </p:blipFill>
        <p:spPr>
          <a:xfrm>
            <a:off x="1785816" y="3996983"/>
            <a:ext cx="2200445" cy="992827"/>
          </a:xfrm>
          <a:prstGeom prst="rect">
            <a:avLst/>
          </a:prstGeom>
        </p:spPr>
      </p:pic>
      <p:sp>
        <p:nvSpPr>
          <p:cNvPr id="10" name="Ellipse 9"/>
          <p:cNvSpPr/>
          <p:nvPr/>
        </p:nvSpPr>
        <p:spPr>
          <a:xfrm>
            <a:off x="4147945" y="3408205"/>
            <a:ext cx="2121769" cy="20836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1" name="Grafik 10"/>
          <p:cNvPicPr>
            <a:picLocks noChangeAspect="1"/>
          </p:cNvPicPr>
          <p:nvPr/>
        </p:nvPicPr>
        <p:blipFill>
          <a:blip r:embed="rId3"/>
          <a:stretch>
            <a:fillRect/>
          </a:stretch>
        </p:blipFill>
        <p:spPr>
          <a:xfrm>
            <a:off x="4317872" y="4011560"/>
            <a:ext cx="1781916" cy="803989"/>
          </a:xfrm>
          <a:prstGeom prst="rect">
            <a:avLst/>
          </a:prstGeom>
        </p:spPr>
      </p:pic>
      <p:sp>
        <p:nvSpPr>
          <p:cNvPr id="12" name="Ellipse 11"/>
          <p:cNvSpPr/>
          <p:nvPr/>
        </p:nvSpPr>
        <p:spPr>
          <a:xfrm>
            <a:off x="6109694" y="3492786"/>
            <a:ext cx="1825894" cy="17445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p:cNvPicPr>
            <a:picLocks noChangeAspect="1"/>
          </p:cNvPicPr>
          <p:nvPr/>
        </p:nvPicPr>
        <p:blipFill>
          <a:blip r:embed="rId3"/>
          <a:stretch>
            <a:fillRect/>
          </a:stretch>
        </p:blipFill>
        <p:spPr>
          <a:xfrm>
            <a:off x="6246643" y="4035249"/>
            <a:ext cx="1559620" cy="703690"/>
          </a:xfrm>
          <a:prstGeom prst="rect">
            <a:avLst/>
          </a:prstGeom>
        </p:spPr>
      </p:pic>
      <p:sp>
        <p:nvSpPr>
          <p:cNvPr id="14" name="Ellipse 13"/>
          <p:cNvSpPr/>
          <p:nvPr/>
        </p:nvSpPr>
        <p:spPr>
          <a:xfrm>
            <a:off x="7811025" y="3671305"/>
            <a:ext cx="1586799" cy="14949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5" name="Grafik 14"/>
          <p:cNvPicPr>
            <a:picLocks noChangeAspect="1"/>
          </p:cNvPicPr>
          <p:nvPr/>
        </p:nvPicPr>
        <p:blipFill>
          <a:blip r:embed="rId3"/>
          <a:stretch>
            <a:fillRect/>
          </a:stretch>
        </p:blipFill>
        <p:spPr>
          <a:xfrm>
            <a:off x="7922339" y="4099773"/>
            <a:ext cx="1360570" cy="613880"/>
          </a:xfrm>
          <a:prstGeom prst="rect">
            <a:avLst/>
          </a:prstGeom>
        </p:spPr>
      </p:pic>
      <p:sp>
        <p:nvSpPr>
          <p:cNvPr id="16" name="Ellipse 15"/>
          <p:cNvSpPr/>
          <p:nvPr/>
        </p:nvSpPr>
        <p:spPr>
          <a:xfrm>
            <a:off x="9291417" y="3740425"/>
            <a:ext cx="1364094" cy="13565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7" name="Grafik 16"/>
          <p:cNvPicPr>
            <a:picLocks noChangeAspect="1"/>
          </p:cNvPicPr>
          <p:nvPr/>
        </p:nvPicPr>
        <p:blipFill>
          <a:blip r:embed="rId3"/>
          <a:stretch>
            <a:fillRect/>
          </a:stretch>
        </p:blipFill>
        <p:spPr>
          <a:xfrm>
            <a:off x="9354126" y="4122900"/>
            <a:ext cx="1200398" cy="541611"/>
          </a:xfrm>
          <a:prstGeom prst="rect">
            <a:avLst/>
          </a:prstGeom>
        </p:spPr>
      </p:pic>
      <p:cxnSp>
        <p:nvCxnSpPr>
          <p:cNvPr id="24" name="Gerade Verbindung mit Pfeil 23"/>
          <p:cNvCxnSpPr/>
          <p:nvPr/>
        </p:nvCxnSpPr>
        <p:spPr>
          <a:xfrm flipH="1" flipV="1">
            <a:off x="2843760" y="5628146"/>
            <a:ext cx="600" cy="88775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p:nvPr/>
        </p:nvCxnSpPr>
        <p:spPr>
          <a:xfrm flipV="1">
            <a:off x="2980709" y="4835191"/>
            <a:ext cx="13732" cy="1436272"/>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Textfeld 31"/>
          <p:cNvSpPr txBox="1"/>
          <p:nvPr/>
        </p:nvSpPr>
        <p:spPr>
          <a:xfrm>
            <a:off x="2707894" y="6476987"/>
            <a:ext cx="1810111" cy="246221"/>
          </a:xfrm>
          <a:prstGeom prst="rect">
            <a:avLst/>
          </a:prstGeom>
          <a:noFill/>
        </p:spPr>
        <p:txBody>
          <a:bodyPr wrap="none" rtlCol="0">
            <a:spAutoFit/>
          </a:bodyPr>
          <a:lstStyle/>
          <a:p>
            <a:r>
              <a:rPr lang="de-DE" sz="1000" b="1" dirty="0" smtClean="0">
                <a:solidFill>
                  <a:schemeClr val="bg1">
                    <a:lumMod val="95000"/>
                  </a:schemeClr>
                </a:solidFill>
              </a:rPr>
              <a:t>Arbeitslose Menschen  gesamt</a:t>
            </a:r>
            <a:endParaRPr lang="de-DE" sz="1000" b="1" dirty="0">
              <a:solidFill>
                <a:schemeClr val="bg1">
                  <a:lumMod val="95000"/>
                </a:schemeClr>
              </a:solidFill>
            </a:endParaRPr>
          </a:p>
        </p:txBody>
      </p:sp>
      <p:sp>
        <p:nvSpPr>
          <p:cNvPr id="35" name="Textfeld 34"/>
          <p:cNvSpPr txBox="1"/>
          <p:nvPr/>
        </p:nvSpPr>
        <p:spPr>
          <a:xfrm>
            <a:off x="2843760" y="6215597"/>
            <a:ext cx="6773008" cy="246221"/>
          </a:xfrm>
          <a:prstGeom prst="rect">
            <a:avLst/>
          </a:prstGeom>
          <a:noFill/>
        </p:spPr>
        <p:txBody>
          <a:bodyPr wrap="none" rtlCol="0">
            <a:spAutoFit/>
          </a:bodyPr>
          <a:lstStyle/>
          <a:p>
            <a:r>
              <a:rPr lang="de-DE" sz="1000" b="1" dirty="0" smtClean="0">
                <a:solidFill>
                  <a:schemeClr val="bg1">
                    <a:lumMod val="95000"/>
                  </a:schemeClr>
                </a:solidFill>
              </a:rPr>
              <a:t>Marktkompatibilität von Arbeitslosen als relationale Kategorie - Jeweilige Verteilung der Grundgesamtheit (bleibt konstant)</a:t>
            </a:r>
            <a:endParaRPr lang="de-DE" sz="1000" b="1" dirty="0">
              <a:solidFill>
                <a:schemeClr val="bg1">
                  <a:lumMod val="95000"/>
                </a:schemeClr>
              </a:solidFill>
            </a:endParaRPr>
          </a:p>
        </p:txBody>
      </p:sp>
      <p:sp>
        <p:nvSpPr>
          <p:cNvPr id="36" name="Textfeld 35"/>
          <p:cNvSpPr txBox="1"/>
          <p:nvPr/>
        </p:nvSpPr>
        <p:spPr>
          <a:xfrm>
            <a:off x="506022" y="19612"/>
            <a:ext cx="11685978" cy="3046988"/>
          </a:xfrm>
          <a:prstGeom prst="rect">
            <a:avLst/>
          </a:prstGeom>
          <a:noFill/>
        </p:spPr>
        <p:txBody>
          <a:bodyPr wrap="square" rtlCol="0">
            <a:spAutoFit/>
          </a:bodyPr>
          <a:lstStyle/>
          <a:p>
            <a:pPr marL="285750" indent="-285750">
              <a:buFont typeface="Courier New" panose="02070309020205020404" pitchFamily="49" charset="0"/>
              <a:buChar char="o"/>
            </a:pPr>
            <a:r>
              <a:rPr lang="de-DE" b="1" dirty="0" smtClean="0">
                <a:solidFill>
                  <a:schemeClr val="bg1">
                    <a:lumMod val="95000"/>
                  </a:schemeClr>
                </a:solidFill>
              </a:rPr>
              <a:t>Die Vollbeschäftigung in </a:t>
            </a:r>
            <a:r>
              <a:rPr lang="de-DE" b="1" dirty="0">
                <a:solidFill>
                  <a:schemeClr val="bg1">
                    <a:lumMod val="95000"/>
                  </a:schemeClr>
                </a:solidFill>
              </a:rPr>
              <a:t>5 Jahren durch Konzentration auf Prozesse der Arbeitsmarktintegration ist möglich  </a:t>
            </a:r>
            <a:r>
              <a:rPr lang="de-DE" b="1" dirty="0" smtClean="0">
                <a:solidFill>
                  <a:schemeClr val="bg1">
                    <a:lumMod val="95000"/>
                  </a:schemeClr>
                </a:solidFill>
              </a:rPr>
              <a:t> „</a:t>
            </a:r>
            <a:r>
              <a:rPr lang="de-DE" b="1" dirty="0">
                <a:solidFill>
                  <a:schemeClr val="bg1">
                    <a:lumMod val="95000"/>
                  </a:schemeClr>
                </a:solidFill>
              </a:rPr>
              <a:t>Die Lösung der Langzeitarbeitslosigkeit liegt am </a:t>
            </a:r>
            <a:r>
              <a:rPr lang="de-DE" b="1" dirty="0" smtClean="0">
                <a:solidFill>
                  <a:schemeClr val="bg1">
                    <a:lumMod val="95000"/>
                  </a:schemeClr>
                </a:solidFill>
              </a:rPr>
              <a:t>Markt“</a:t>
            </a:r>
            <a:endParaRPr lang="de-DE" b="1" dirty="0">
              <a:solidFill>
                <a:schemeClr val="bg1">
                  <a:lumMod val="95000"/>
                </a:schemeClr>
              </a:solidFill>
            </a:endParaRPr>
          </a:p>
          <a:p>
            <a:r>
              <a:rPr lang="de-DE" sz="1000" b="1" dirty="0" smtClean="0">
                <a:solidFill>
                  <a:schemeClr val="bg1">
                    <a:lumMod val="95000"/>
                  </a:schemeClr>
                </a:solidFill>
              </a:rPr>
              <a:t/>
            </a:r>
            <a:br>
              <a:rPr lang="de-DE" sz="1000" b="1" dirty="0" smtClean="0">
                <a:solidFill>
                  <a:schemeClr val="bg1">
                    <a:lumMod val="95000"/>
                  </a:schemeClr>
                </a:solidFill>
              </a:rPr>
            </a:br>
            <a:r>
              <a:rPr lang="de-DE" sz="1200" b="1" i="1" dirty="0" smtClean="0">
                <a:solidFill>
                  <a:schemeClr val="bg1">
                    <a:lumMod val="95000"/>
                  </a:schemeClr>
                </a:solidFill>
              </a:rPr>
              <a:t>Voraussetzungen hierfür sind aus meiner Sicht:</a:t>
            </a:r>
            <a:r>
              <a:rPr lang="de-DE" sz="1200" b="1" dirty="0" smtClean="0">
                <a:solidFill>
                  <a:schemeClr val="bg1">
                    <a:lumMod val="95000"/>
                  </a:schemeClr>
                </a:solidFill>
              </a:rPr>
              <a:t/>
            </a:r>
            <a:br>
              <a:rPr lang="de-DE" sz="1200" b="1" dirty="0" smtClean="0">
                <a:solidFill>
                  <a:schemeClr val="bg1">
                    <a:lumMod val="95000"/>
                  </a:schemeClr>
                </a:solidFill>
              </a:rPr>
            </a:br>
            <a:endParaRPr lang="de-DE" sz="900" b="1" dirty="0" smtClean="0">
              <a:solidFill>
                <a:schemeClr val="bg1">
                  <a:lumMod val="95000"/>
                </a:schemeClr>
              </a:solidFill>
            </a:endParaRPr>
          </a:p>
          <a:p>
            <a:pPr marL="285750" indent="-285750">
              <a:buFont typeface="Wingdings" panose="05000000000000000000" pitchFamily="2" charset="2"/>
              <a:buChar char="§"/>
            </a:pPr>
            <a:r>
              <a:rPr lang="de-DE" sz="1200" b="1" dirty="0">
                <a:solidFill>
                  <a:schemeClr val="bg1">
                    <a:lumMod val="95000"/>
                  </a:schemeClr>
                </a:solidFill>
              </a:rPr>
              <a:t>e</a:t>
            </a:r>
            <a:r>
              <a:rPr lang="de-DE" sz="1200" b="1" dirty="0" smtClean="0">
                <a:solidFill>
                  <a:schemeClr val="bg1">
                    <a:lumMod val="95000"/>
                  </a:schemeClr>
                </a:solidFill>
              </a:rPr>
              <a:t>ine angepasste operative Methodik der Arbeitsmarktintegration ausgerichtet nach dem wissenschaftlichen Konzept des </a:t>
            </a:r>
            <a:r>
              <a:rPr lang="de-DE" sz="1200" b="1" dirty="0" err="1" smtClean="0">
                <a:solidFill>
                  <a:schemeClr val="bg1">
                    <a:lumMod val="95000"/>
                  </a:schemeClr>
                </a:solidFill>
              </a:rPr>
              <a:t>Empowerments</a:t>
            </a:r>
            <a:r>
              <a:rPr lang="de-DE" sz="1200" b="1" dirty="0" smtClean="0">
                <a:solidFill>
                  <a:schemeClr val="bg1">
                    <a:lumMod val="95000"/>
                  </a:schemeClr>
                </a:solidFill>
              </a:rPr>
              <a:t> und des Subsidiaritätsprinzips</a:t>
            </a:r>
            <a:br>
              <a:rPr lang="de-DE" sz="1200" b="1" dirty="0" smtClean="0">
                <a:solidFill>
                  <a:schemeClr val="bg1">
                    <a:lumMod val="95000"/>
                  </a:schemeClr>
                </a:solidFill>
              </a:rPr>
            </a:br>
            <a:r>
              <a:rPr lang="de-DE" sz="1200" b="1" dirty="0" smtClean="0">
                <a:solidFill>
                  <a:schemeClr val="bg1">
                    <a:lumMod val="95000"/>
                  </a:schemeClr>
                </a:solidFill>
              </a:rPr>
              <a:t>„Ziele erreichen, statt Defizite beheben“;</a:t>
            </a:r>
          </a:p>
          <a:p>
            <a:pPr marL="285750" indent="-285750">
              <a:buFont typeface="Wingdings" panose="05000000000000000000" pitchFamily="2" charset="2"/>
              <a:buChar char="§"/>
            </a:pPr>
            <a:r>
              <a:rPr lang="de-DE" sz="1200" b="1" dirty="0">
                <a:solidFill>
                  <a:schemeClr val="bg1">
                    <a:lumMod val="95000"/>
                  </a:schemeClr>
                </a:solidFill>
              </a:rPr>
              <a:t>n</a:t>
            </a:r>
            <a:r>
              <a:rPr lang="de-DE" sz="1200" b="1" dirty="0" smtClean="0">
                <a:solidFill>
                  <a:schemeClr val="bg1">
                    <a:lumMod val="95000"/>
                  </a:schemeClr>
                </a:solidFill>
              </a:rPr>
              <a:t>eue interaktive Formate einer „Relationalen Vermittlung von marktkompatiblen Arbeitnehmern und Arbeitgebern“;</a:t>
            </a:r>
          </a:p>
          <a:p>
            <a:pPr marL="285750" indent="-285750">
              <a:buFont typeface="Wingdings" panose="05000000000000000000" pitchFamily="2" charset="2"/>
              <a:buChar char="§"/>
            </a:pPr>
            <a:r>
              <a:rPr lang="de-DE" sz="1200" b="1" dirty="0">
                <a:solidFill>
                  <a:schemeClr val="bg1">
                    <a:lumMod val="95000"/>
                  </a:schemeClr>
                </a:solidFill>
              </a:rPr>
              <a:t>k</a:t>
            </a:r>
            <a:r>
              <a:rPr lang="de-DE" sz="1200" b="1" dirty="0" smtClean="0">
                <a:solidFill>
                  <a:schemeClr val="bg1">
                    <a:lumMod val="95000"/>
                  </a:schemeClr>
                </a:solidFill>
              </a:rPr>
              <a:t>eine präformierende </a:t>
            </a:r>
            <a:r>
              <a:rPr lang="de-DE" sz="1200" b="1" dirty="0" err="1" smtClean="0">
                <a:solidFill>
                  <a:schemeClr val="bg1">
                    <a:lumMod val="95000"/>
                  </a:schemeClr>
                </a:solidFill>
              </a:rPr>
              <a:t>Zielgruppenclusterung</a:t>
            </a:r>
            <a:r>
              <a:rPr lang="de-DE" sz="1200" b="1" dirty="0" smtClean="0">
                <a:solidFill>
                  <a:schemeClr val="bg1">
                    <a:lumMod val="95000"/>
                  </a:schemeClr>
                </a:solidFill>
              </a:rPr>
              <a:t> und nach Hemmnissen und Defiziten abgeleiteten standardisierten Handlungsprogramme, </a:t>
            </a:r>
            <a:br>
              <a:rPr lang="de-DE" sz="1200" b="1" dirty="0" smtClean="0">
                <a:solidFill>
                  <a:schemeClr val="bg1">
                    <a:lumMod val="95000"/>
                  </a:schemeClr>
                </a:solidFill>
              </a:rPr>
            </a:br>
            <a:r>
              <a:rPr lang="de-DE" sz="1200" b="1" dirty="0" smtClean="0">
                <a:solidFill>
                  <a:schemeClr val="bg1">
                    <a:lumMod val="95000"/>
                  </a:schemeClr>
                </a:solidFill>
              </a:rPr>
              <a:t>stattdessen eine immer wieder neu betrachtende und vorbehaltlose arbeitsmarktintegrative Herangehensweise, die die Lebenssituationen von Menschen als sachlich, zeitlich und sozial verfasste Wirklichkeiten, die sich auch leicht ändern können, begreift - </a:t>
            </a:r>
            <a:r>
              <a:rPr lang="de-DE" sz="1000" b="1" i="1" dirty="0" smtClean="0">
                <a:solidFill>
                  <a:schemeClr val="bg1">
                    <a:lumMod val="95000"/>
                  </a:schemeClr>
                </a:solidFill>
              </a:rPr>
              <a:t>(deswegen wäre es unklug,  mit Instrumenten und Handlungsprogrammen, die auf Diagnosen und damit verbunden Erkenntnissen einer Lebenswirklichkeit von gestern beruhen,  auf die heutige Lebenswirklichkeit zu reagieren, um die berufliche Lebenssituation von morgen zu gestalten). </a:t>
            </a:r>
            <a:br>
              <a:rPr lang="de-DE" sz="1000" b="1" i="1" dirty="0" smtClean="0">
                <a:solidFill>
                  <a:schemeClr val="bg1">
                    <a:lumMod val="95000"/>
                  </a:schemeClr>
                </a:solidFill>
              </a:rPr>
            </a:br>
            <a:r>
              <a:rPr lang="de-DE" sz="1200" b="1" dirty="0" smtClean="0">
                <a:solidFill>
                  <a:schemeClr val="bg1">
                    <a:lumMod val="95000"/>
                  </a:schemeClr>
                </a:solidFill>
              </a:rPr>
              <a:t>Die Welt ist bunt und die Lebenslagen sind situativ offen;  </a:t>
            </a:r>
          </a:p>
          <a:p>
            <a:pPr marL="285750" indent="-285750">
              <a:buFont typeface="Wingdings" panose="05000000000000000000" pitchFamily="2" charset="2"/>
              <a:buChar char="§"/>
            </a:pPr>
            <a:r>
              <a:rPr lang="de-DE" sz="1200" b="1" dirty="0" smtClean="0">
                <a:solidFill>
                  <a:schemeClr val="bg1">
                    <a:lumMod val="95000"/>
                  </a:schemeClr>
                </a:solidFill>
              </a:rPr>
              <a:t>dass Langzeitarbeitslosigkeit als Indikator für eine unbefriedigende Lebenssituation und zur Zielgruppenbestimmung ausreicht und </a:t>
            </a:r>
          </a:p>
          <a:p>
            <a:pPr marL="285750" indent="-285750">
              <a:buFont typeface="Wingdings" panose="05000000000000000000" pitchFamily="2" charset="2"/>
              <a:buChar char="§"/>
            </a:pPr>
            <a:r>
              <a:rPr lang="de-DE" sz="1200" b="1" dirty="0">
                <a:solidFill>
                  <a:schemeClr val="bg1">
                    <a:lumMod val="95000"/>
                  </a:schemeClr>
                </a:solidFill>
              </a:rPr>
              <a:t>e</a:t>
            </a:r>
            <a:r>
              <a:rPr lang="de-DE" sz="1200" b="1" dirty="0" smtClean="0">
                <a:solidFill>
                  <a:schemeClr val="bg1">
                    <a:lumMod val="95000"/>
                  </a:schemeClr>
                </a:solidFill>
              </a:rPr>
              <a:t>in dynamischer, offener und funktionierender kompetenzorientierter und -entwickelnder sozialer Arbeitsmarkt eingerichtet wird.</a:t>
            </a:r>
          </a:p>
        </p:txBody>
      </p:sp>
      <p:sp>
        <p:nvSpPr>
          <p:cNvPr id="3" name="Rechteck 2"/>
          <p:cNvSpPr/>
          <p:nvPr/>
        </p:nvSpPr>
        <p:spPr>
          <a:xfrm>
            <a:off x="1648223" y="3880213"/>
            <a:ext cx="950863" cy="1197042"/>
          </a:xfrm>
          <a:prstGeom prst="rect">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p:cNvSpPr/>
          <p:nvPr/>
        </p:nvSpPr>
        <p:spPr>
          <a:xfrm>
            <a:off x="3181250" y="3880213"/>
            <a:ext cx="937842" cy="1197042"/>
          </a:xfrm>
          <a:prstGeom prst="rect">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6" name="Gerade Verbindung mit Pfeil 25"/>
          <p:cNvCxnSpPr/>
          <p:nvPr/>
        </p:nvCxnSpPr>
        <p:spPr>
          <a:xfrm flipV="1">
            <a:off x="1742053" y="4893447"/>
            <a:ext cx="8947" cy="82312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a:xfrm>
            <a:off x="3176311" y="5690336"/>
            <a:ext cx="2119018" cy="507831"/>
          </a:xfrm>
          <a:prstGeom prst="rect">
            <a:avLst/>
          </a:prstGeom>
          <a:noFill/>
        </p:spPr>
        <p:txBody>
          <a:bodyPr wrap="square" rtlCol="0">
            <a:spAutoFit/>
          </a:bodyPr>
          <a:lstStyle/>
          <a:p>
            <a:r>
              <a:rPr lang="de-DE" sz="900" b="1" dirty="0" smtClean="0">
                <a:solidFill>
                  <a:schemeClr val="bg1">
                    <a:lumMod val="95000"/>
                  </a:schemeClr>
                </a:solidFill>
              </a:rPr>
              <a:t>Arbeitslose Menschen können im Moment den Arbeitsmarktanschluss in nur geringerem Maße herstellen </a:t>
            </a:r>
            <a:endParaRPr lang="de-DE" sz="900" b="1" dirty="0">
              <a:solidFill>
                <a:schemeClr val="bg1">
                  <a:lumMod val="95000"/>
                </a:schemeClr>
              </a:solidFill>
            </a:endParaRPr>
          </a:p>
        </p:txBody>
      </p:sp>
      <p:cxnSp>
        <p:nvCxnSpPr>
          <p:cNvPr id="34" name="Gerade Verbindung mit Pfeil 33"/>
          <p:cNvCxnSpPr/>
          <p:nvPr/>
        </p:nvCxnSpPr>
        <p:spPr>
          <a:xfrm flipV="1">
            <a:off x="4025407" y="4893448"/>
            <a:ext cx="1818" cy="82312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3476063" y="3096269"/>
            <a:ext cx="8385243" cy="338554"/>
          </a:xfrm>
          <a:prstGeom prst="rect">
            <a:avLst/>
          </a:prstGeom>
          <a:noFill/>
        </p:spPr>
        <p:txBody>
          <a:bodyPr wrap="square" rtlCol="0">
            <a:spAutoFit/>
          </a:bodyPr>
          <a:lstStyle/>
          <a:p>
            <a:r>
              <a:rPr lang="de-DE" sz="1600" b="1" dirty="0" smtClean="0">
                <a:solidFill>
                  <a:srgbClr val="FF0000"/>
                </a:solidFill>
              </a:rPr>
              <a:t>Gesamtanzahl der Arbeitslosen nimmt kontinuierlich ab  –  Halbierung in 5 Jahren  </a:t>
            </a:r>
            <a:endParaRPr lang="de-DE" sz="1600" b="1" dirty="0">
              <a:solidFill>
                <a:srgbClr val="FF0000"/>
              </a:solidFill>
            </a:endParaRPr>
          </a:p>
        </p:txBody>
      </p:sp>
      <p:cxnSp>
        <p:nvCxnSpPr>
          <p:cNvPr id="28" name="Gerade Verbindung mit Pfeil 27"/>
          <p:cNvCxnSpPr/>
          <p:nvPr/>
        </p:nvCxnSpPr>
        <p:spPr>
          <a:xfrm>
            <a:off x="1634832" y="3559665"/>
            <a:ext cx="9020679" cy="7735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9" name="Textfeld 28"/>
          <p:cNvSpPr txBox="1"/>
          <p:nvPr/>
        </p:nvSpPr>
        <p:spPr>
          <a:xfrm>
            <a:off x="802312" y="5682508"/>
            <a:ext cx="2178397" cy="507831"/>
          </a:xfrm>
          <a:prstGeom prst="rect">
            <a:avLst/>
          </a:prstGeom>
          <a:noFill/>
        </p:spPr>
        <p:txBody>
          <a:bodyPr wrap="square" rtlCol="0">
            <a:spAutoFit/>
          </a:bodyPr>
          <a:lstStyle/>
          <a:p>
            <a:r>
              <a:rPr lang="de-DE" sz="900" b="1" dirty="0" smtClean="0">
                <a:solidFill>
                  <a:schemeClr val="bg1">
                    <a:lumMod val="95000"/>
                  </a:schemeClr>
                </a:solidFill>
              </a:rPr>
              <a:t>Arbeitslose Menschen können im Moment den Arbeitsmarktanschluss in höherem Maße herstellen</a:t>
            </a:r>
            <a:endParaRPr lang="de-DE" sz="900" b="1" dirty="0">
              <a:solidFill>
                <a:schemeClr val="bg1">
                  <a:lumMod val="95000"/>
                </a:schemeClr>
              </a:solidFill>
            </a:endParaRPr>
          </a:p>
        </p:txBody>
      </p:sp>
    </p:spTree>
    <p:custDataLst>
      <p:tags r:id="rId1"/>
    </p:custDataLst>
    <p:extLst>
      <p:ext uri="{BB962C8B-B14F-4D97-AF65-F5344CB8AC3E}">
        <p14:creationId xmlns:p14="http://schemas.microsoft.com/office/powerpoint/2010/main" val="3310482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Rechteck 3"/>
          <p:cNvSpPr/>
          <p:nvPr/>
        </p:nvSpPr>
        <p:spPr>
          <a:xfrm>
            <a:off x="261372" y="179249"/>
            <a:ext cx="11562032" cy="6678751"/>
          </a:xfrm>
          <a:prstGeom prst="rect">
            <a:avLst/>
          </a:prstGeom>
        </p:spPr>
        <p:txBody>
          <a:bodyPr wrap="square">
            <a:spAutoFit/>
          </a:bodyPr>
          <a:lstStyle/>
          <a:p>
            <a:pPr marL="285750" indent="-285750">
              <a:buFont typeface="Courier New" panose="02070309020205020404" pitchFamily="49" charset="0"/>
              <a:buChar char="o"/>
            </a:pPr>
            <a:r>
              <a:rPr lang="de-DE" b="1" dirty="0" smtClean="0">
                <a:solidFill>
                  <a:schemeClr val="bg1"/>
                </a:solidFill>
              </a:rPr>
              <a:t>Deskription der Konferenzergebnisse: Individuelle Folgen von Langzeitarbeitslosigkeit</a:t>
            </a:r>
          </a:p>
          <a:p>
            <a:r>
              <a:rPr lang="de-DE" b="1" dirty="0" smtClean="0">
                <a:solidFill>
                  <a:schemeClr val="bg1"/>
                </a:solidFill>
              </a:rPr>
              <a:t> </a:t>
            </a:r>
            <a:endParaRPr lang="de-DE" sz="1400" b="1" dirty="0" smtClean="0">
              <a:solidFill>
                <a:schemeClr val="bg1"/>
              </a:solidFill>
            </a:endParaRPr>
          </a:p>
          <a:p>
            <a:pPr marL="285750" indent="-285750">
              <a:buFont typeface="Wingdings" panose="05000000000000000000" pitchFamily="2" charset="2"/>
              <a:buChar char="§"/>
            </a:pPr>
            <a:r>
              <a:rPr lang="de-DE" sz="1400" b="1" i="1" u="sng" dirty="0" smtClean="0">
                <a:solidFill>
                  <a:srgbClr val="FF0000"/>
                </a:solidFill>
              </a:rPr>
              <a:t>Materielle Lage</a:t>
            </a:r>
            <a:r>
              <a:rPr lang="de-DE" sz="1400" b="1" dirty="0" smtClean="0">
                <a:solidFill>
                  <a:srgbClr val="FF0000"/>
                </a:solidFill>
              </a:rPr>
              <a:t>   </a:t>
            </a:r>
            <a:br>
              <a:rPr lang="de-DE" sz="1400" b="1" dirty="0" smtClean="0">
                <a:solidFill>
                  <a:srgbClr val="FF0000"/>
                </a:solidFill>
              </a:rPr>
            </a:br>
            <a:r>
              <a:rPr lang="de-DE" sz="1400" b="1" dirty="0" smtClean="0">
                <a:solidFill>
                  <a:schemeClr val="bg1"/>
                </a:solidFill>
              </a:rPr>
              <a:t>- Hohes Armutsrisiko bei SGB II Kunden – Aufstockung hilft</a:t>
            </a:r>
            <a:br>
              <a:rPr lang="de-DE" sz="1400" b="1" dirty="0" smtClean="0">
                <a:solidFill>
                  <a:schemeClr val="bg1"/>
                </a:solidFill>
              </a:rPr>
            </a:br>
            <a:r>
              <a:rPr lang="de-DE" sz="1400" b="1" dirty="0" smtClean="0">
                <a:solidFill>
                  <a:schemeClr val="bg1"/>
                </a:solidFill>
              </a:rPr>
              <a:t>- „Dass die Leistungsempfänger im Vergleich  zur übrigen Bevölkerung ein höheres Armutsrisiko aufweisen, ist keine Überraschung.  Dass </a:t>
            </a:r>
            <a:br>
              <a:rPr lang="de-DE" sz="1400" b="1" dirty="0" smtClean="0">
                <a:solidFill>
                  <a:schemeClr val="bg1"/>
                </a:solidFill>
              </a:rPr>
            </a:br>
            <a:r>
              <a:rPr lang="de-DE" sz="1400" b="1" dirty="0" smtClean="0">
                <a:solidFill>
                  <a:schemeClr val="bg1"/>
                </a:solidFill>
              </a:rPr>
              <a:t>   allerdings das Armutsrisiko der Nicht-</a:t>
            </a:r>
            <a:r>
              <a:rPr lang="de-DE" sz="1400" b="1" dirty="0" err="1" smtClean="0">
                <a:solidFill>
                  <a:schemeClr val="bg1"/>
                </a:solidFill>
              </a:rPr>
              <a:t>Aufstocker</a:t>
            </a:r>
            <a:r>
              <a:rPr lang="de-DE" sz="1400" b="1" dirty="0" smtClean="0">
                <a:solidFill>
                  <a:schemeClr val="bg1"/>
                </a:solidFill>
              </a:rPr>
              <a:t> gleich 12-fach erhöht ist, war nicht abzusehen </a:t>
            </a:r>
            <a:r>
              <a:rPr lang="de-DE" sz="1000" b="1" dirty="0" smtClean="0">
                <a:solidFill>
                  <a:schemeClr val="bg1"/>
                </a:solidFill>
                <a:hlinkClick r:id="rId3"/>
              </a:rPr>
              <a:t>http</a:t>
            </a:r>
            <a:r>
              <a:rPr lang="de-DE" sz="1000" b="1" dirty="0">
                <a:solidFill>
                  <a:schemeClr val="bg1"/>
                </a:solidFill>
                <a:hlinkClick r:id="rId3"/>
              </a:rPr>
              <a:t>://</a:t>
            </a:r>
            <a:r>
              <a:rPr lang="de-DE" sz="1000" b="1" dirty="0" smtClean="0">
                <a:solidFill>
                  <a:schemeClr val="bg1"/>
                </a:solidFill>
                <a:hlinkClick r:id="rId3"/>
              </a:rPr>
              <a:t>doku.iab.de/veranstaltungen/2015/WtP_Christoph.pdf#page=26</a:t>
            </a:r>
            <a:endParaRPr lang="de-DE" sz="1000" b="1" dirty="0" smtClean="0">
              <a:solidFill>
                <a:schemeClr val="bg1"/>
              </a:solidFill>
            </a:endParaRPr>
          </a:p>
          <a:p>
            <a:r>
              <a:rPr lang="de-DE" sz="1400" b="1" dirty="0" smtClean="0">
                <a:solidFill>
                  <a:schemeClr val="bg1"/>
                </a:solidFill>
              </a:rPr>
              <a:t>       - Christoph</a:t>
            </a:r>
            <a:r>
              <a:rPr lang="de-DE" sz="1400" b="1" dirty="0">
                <a:solidFill>
                  <a:schemeClr val="bg1"/>
                </a:solidFill>
              </a:rPr>
              <a:t>: „Personen, die über einen längeren Zeitraum SGB-II-Leistungen beziehen, weisen schlechtere materielle </a:t>
            </a:r>
            <a:r>
              <a:rPr lang="de-DE" sz="1400" b="1" dirty="0" smtClean="0">
                <a:solidFill>
                  <a:schemeClr val="bg1"/>
                </a:solidFill>
              </a:rPr>
              <a:t> Lebensbedingungen </a:t>
            </a:r>
            <a:r>
              <a:rPr lang="de-DE" sz="1400" b="1" dirty="0">
                <a:solidFill>
                  <a:schemeClr val="bg1"/>
                </a:solidFill>
              </a:rPr>
              <a:t>auf</a:t>
            </a:r>
            <a:r>
              <a:rPr lang="de-DE" sz="1400" b="1" dirty="0" smtClean="0">
                <a:solidFill>
                  <a:schemeClr val="bg1"/>
                </a:solidFill>
              </a:rPr>
              <a:t>.“</a:t>
            </a:r>
            <a:br>
              <a:rPr lang="de-DE" sz="1400" b="1" dirty="0" smtClean="0">
                <a:solidFill>
                  <a:schemeClr val="bg1"/>
                </a:solidFill>
              </a:rPr>
            </a:br>
            <a:r>
              <a:rPr lang="de-DE" sz="1400" b="1" dirty="0" smtClean="0">
                <a:solidFill>
                  <a:schemeClr val="bg1"/>
                </a:solidFill>
              </a:rPr>
              <a:t/>
            </a:r>
            <a:br>
              <a:rPr lang="de-DE" sz="1400" b="1" dirty="0" smtClean="0">
                <a:solidFill>
                  <a:schemeClr val="bg1"/>
                </a:solidFill>
              </a:rPr>
            </a:br>
            <a:endParaRPr lang="de-DE" sz="1400" b="1" dirty="0" smtClean="0">
              <a:solidFill>
                <a:schemeClr val="bg1"/>
              </a:solidFill>
            </a:endParaRPr>
          </a:p>
          <a:p>
            <a:pPr marL="285750" indent="-285750">
              <a:buFont typeface="Wingdings" panose="05000000000000000000" pitchFamily="2" charset="2"/>
              <a:buChar char="§"/>
            </a:pPr>
            <a:r>
              <a:rPr lang="de-DE" sz="1400" b="1" i="1" u="sng" dirty="0" smtClean="0">
                <a:solidFill>
                  <a:srgbClr val="FF0000"/>
                </a:solidFill>
              </a:rPr>
              <a:t>Gesundheit</a:t>
            </a:r>
            <a:r>
              <a:rPr lang="de-DE" sz="1400" b="1" dirty="0" smtClean="0">
                <a:solidFill>
                  <a:srgbClr val="FF0000"/>
                </a:solidFill>
              </a:rPr>
              <a:t>   </a:t>
            </a:r>
            <a:r>
              <a:rPr lang="de-DE" sz="1400" b="1" dirty="0" smtClean="0">
                <a:solidFill>
                  <a:schemeClr val="bg1"/>
                </a:solidFill>
              </a:rPr>
              <a:t>        </a:t>
            </a:r>
            <a:br>
              <a:rPr lang="de-DE" sz="1400" b="1" dirty="0" smtClean="0">
                <a:solidFill>
                  <a:schemeClr val="bg1"/>
                </a:solidFill>
              </a:rPr>
            </a:br>
            <a:r>
              <a:rPr lang="de-DE" sz="1400" b="1" dirty="0" smtClean="0">
                <a:solidFill>
                  <a:schemeClr val="bg1"/>
                </a:solidFill>
              </a:rPr>
              <a:t>- Negativer Zusammenhang von Arbeitslosigkeit und Gesundheit </a:t>
            </a:r>
            <a:br>
              <a:rPr lang="de-DE" sz="1400" b="1" dirty="0" smtClean="0">
                <a:solidFill>
                  <a:schemeClr val="bg1"/>
                </a:solidFill>
              </a:rPr>
            </a:br>
            <a:r>
              <a:rPr lang="de-DE" sz="1400" b="1" dirty="0" smtClean="0">
                <a:solidFill>
                  <a:schemeClr val="bg1"/>
                </a:solidFill>
              </a:rPr>
              <a:t>- „Modellprojekte zwischen JC und SV-Trägern und ggf. Bildungsdienstleistern im Rahmen der gesundheitlichen Primärprävention können helfen.“</a:t>
            </a:r>
          </a:p>
          <a:p>
            <a:r>
              <a:rPr lang="de-DE" sz="1400" b="1" dirty="0" smtClean="0">
                <a:solidFill>
                  <a:schemeClr val="bg1"/>
                </a:solidFill>
              </a:rPr>
              <a:t>       - Paul</a:t>
            </a:r>
            <a:r>
              <a:rPr lang="de-DE" sz="1400" b="1" dirty="0">
                <a:solidFill>
                  <a:schemeClr val="bg1"/>
                </a:solidFill>
              </a:rPr>
              <a:t>: „Arbeitslosigkeit und psychische Gesundheit hängen stark voneinander ab</a:t>
            </a:r>
            <a:r>
              <a:rPr lang="de-DE" sz="1400" b="1" dirty="0" smtClean="0">
                <a:solidFill>
                  <a:schemeClr val="bg1"/>
                </a:solidFill>
              </a:rPr>
              <a:t>.“ </a:t>
            </a:r>
            <a:br>
              <a:rPr lang="de-DE" sz="1400" b="1" dirty="0" smtClean="0">
                <a:solidFill>
                  <a:schemeClr val="bg1"/>
                </a:solidFill>
              </a:rPr>
            </a:br>
            <a:r>
              <a:rPr lang="de-DE" sz="1400" b="1" dirty="0" smtClean="0">
                <a:solidFill>
                  <a:schemeClr val="bg1"/>
                </a:solidFill>
              </a:rPr>
              <a:t>          </a:t>
            </a:r>
            <a:r>
              <a:rPr lang="de-DE" sz="1000" b="1" dirty="0" smtClean="0">
                <a:solidFill>
                  <a:schemeClr val="bg1"/>
                </a:solidFill>
                <a:hlinkClick r:id="rId4"/>
              </a:rPr>
              <a:t>http</a:t>
            </a:r>
            <a:r>
              <a:rPr lang="de-DE" sz="1000" b="1" dirty="0">
                <a:solidFill>
                  <a:schemeClr val="bg1"/>
                </a:solidFill>
                <a:hlinkClick r:id="rId4"/>
              </a:rPr>
              <a:t>://</a:t>
            </a:r>
            <a:r>
              <a:rPr lang="de-DE" sz="1000" b="1" dirty="0" smtClean="0">
                <a:solidFill>
                  <a:schemeClr val="bg1"/>
                </a:solidFill>
                <a:hlinkClick r:id="rId4"/>
              </a:rPr>
              <a:t>www.iab.de/de/veranstaltungen/konferenzen-und-workshops/langzeitarbeitslosigkeit/workshopbericht.aspx#WS%201</a:t>
            </a:r>
            <a:endParaRPr lang="de-DE" sz="1400" b="1" dirty="0" smtClean="0">
              <a:solidFill>
                <a:schemeClr val="bg1"/>
              </a:solidFill>
            </a:endParaRPr>
          </a:p>
          <a:p>
            <a:r>
              <a:rPr lang="de-DE" sz="1400" b="1" dirty="0" smtClean="0">
                <a:solidFill>
                  <a:schemeClr val="bg1"/>
                </a:solidFill>
              </a:rPr>
              <a:t>       - </a:t>
            </a:r>
            <a:r>
              <a:rPr lang="de-DE" sz="1400" b="1" dirty="0" err="1" smtClean="0">
                <a:solidFill>
                  <a:schemeClr val="bg1"/>
                </a:solidFill>
              </a:rPr>
              <a:t>Bussmann</a:t>
            </a:r>
            <a:r>
              <a:rPr lang="de-DE" sz="1400" b="1" dirty="0" smtClean="0">
                <a:solidFill>
                  <a:schemeClr val="bg1"/>
                </a:solidFill>
              </a:rPr>
              <a:t> </a:t>
            </a:r>
            <a:r>
              <a:rPr lang="de-DE" sz="1400" b="1" dirty="0">
                <a:solidFill>
                  <a:schemeClr val="bg1"/>
                </a:solidFill>
              </a:rPr>
              <a:t>und Weiß-Rosenbaum: „Die Verknüpfung von Maßnahmen der Arbeits- und </a:t>
            </a:r>
            <a:r>
              <a:rPr lang="de-DE" sz="1400" b="1" dirty="0" smtClean="0">
                <a:solidFill>
                  <a:schemeClr val="bg1"/>
                </a:solidFill>
              </a:rPr>
              <a:t>Gesundheitsförderung“</a:t>
            </a:r>
            <a:br>
              <a:rPr lang="de-DE" sz="1400" b="1" dirty="0" smtClean="0">
                <a:solidFill>
                  <a:schemeClr val="bg1"/>
                </a:solidFill>
              </a:rPr>
            </a:br>
            <a:r>
              <a:rPr lang="de-DE" sz="1400" b="1" dirty="0" smtClean="0">
                <a:solidFill>
                  <a:schemeClr val="bg1"/>
                </a:solidFill>
              </a:rPr>
              <a:t/>
            </a:r>
            <a:br>
              <a:rPr lang="de-DE" sz="1400" b="1" dirty="0" smtClean="0">
                <a:solidFill>
                  <a:schemeClr val="bg1"/>
                </a:solidFill>
              </a:rPr>
            </a:br>
            <a:endParaRPr lang="de-DE" sz="1400" b="1" dirty="0" smtClean="0">
              <a:solidFill>
                <a:schemeClr val="bg1"/>
              </a:solidFill>
            </a:endParaRPr>
          </a:p>
          <a:p>
            <a:pPr marL="285750" indent="-285750">
              <a:buFont typeface="Wingdings" panose="05000000000000000000" pitchFamily="2" charset="2"/>
              <a:buChar char="§"/>
            </a:pPr>
            <a:r>
              <a:rPr lang="de-DE" sz="1400" b="1" i="1" u="sng" dirty="0" smtClean="0">
                <a:solidFill>
                  <a:srgbClr val="FF0000"/>
                </a:solidFill>
              </a:rPr>
              <a:t>Langzeitarbeitslosigkeit</a:t>
            </a:r>
            <a:r>
              <a:rPr lang="de-DE" sz="1400" b="1" dirty="0" smtClean="0">
                <a:solidFill>
                  <a:schemeClr val="bg1"/>
                </a:solidFill>
              </a:rPr>
              <a:t>   </a:t>
            </a:r>
            <a:r>
              <a:rPr lang="de-DE" sz="1400" b="1" dirty="0">
                <a:solidFill>
                  <a:schemeClr val="bg1"/>
                </a:solidFill>
              </a:rPr>
              <a:t/>
            </a:r>
            <a:br>
              <a:rPr lang="de-DE" sz="1400" b="1" dirty="0">
                <a:solidFill>
                  <a:schemeClr val="bg1"/>
                </a:solidFill>
              </a:rPr>
            </a:br>
            <a:r>
              <a:rPr lang="de-DE" sz="1400" b="1" dirty="0" smtClean="0">
                <a:solidFill>
                  <a:schemeClr val="bg1"/>
                </a:solidFill>
              </a:rPr>
              <a:t>- „… geht nicht im gleichen Maße wie die Arbeitslosigkeit zurück.“ Matthias Schäffer, Bundesagentur für Arbeit</a:t>
            </a:r>
          </a:p>
          <a:p>
            <a:r>
              <a:rPr lang="de-DE" sz="1400" b="1" dirty="0" smtClean="0">
                <a:solidFill>
                  <a:schemeClr val="bg1"/>
                </a:solidFill>
              </a:rPr>
              <a:t>       - </a:t>
            </a:r>
            <a:r>
              <a:rPr lang="de-DE" sz="1400" b="1" dirty="0">
                <a:solidFill>
                  <a:schemeClr val="bg1"/>
                </a:solidFill>
              </a:rPr>
              <a:t>Chancen eines Wiedereinstiegs in Beschäftigung sinken mit </a:t>
            </a:r>
            <a:r>
              <a:rPr lang="de-DE" sz="1400" b="1" dirty="0" smtClean="0">
                <a:solidFill>
                  <a:schemeClr val="bg1"/>
                </a:solidFill>
              </a:rPr>
              <a:t>zunehmender </a:t>
            </a:r>
            <a:r>
              <a:rPr lang="de-DE" sz="1400" b="1" dirty="0">
                <a:solidFill>
                  <a:schemeClr val="bg1"/>
                </a:solidFill>
              </a:rPr>
              <a:t>Dauer der Arbeitslosigkeit</a:t>
            </a:r>
            <a:r>
              <a:rPr lang="de-DE" sz="1400" b="1" dirty="0" smtClean="0">
                <a:solidFill>
                  <a:schemeClr val="bg1"/>
                </a:solidFill>
              </a:rPr>
              <a:t/>
            </a:r>
            <a:br>
              <a:rPr lang="de-DE" sz="1400" b="1" dirty="0" smtClean="0">
                <a:solidFill>
                  <a:schemeClr val="bg1"/>
                </a:solidFill>
              </a:rPr>
            </a:br>
            <a:r>
              <a:rPr lang="de-DE" sz="1400" b="1" dirty="0">
                <a:solidFill>
                  <a:schemeClr val="bg1"/>
                </a:solidFill>
              </a:rPr>
              <a:t> </a:t>
            </a:r>
            <a:r>
              <a:rPr lang="de-DE" sz="1400" b="1" dirty="0" smtClean="0">
                <a:solidFill>
                  <a:schemeClr val="bg1"/>
                </a:solidFill>
              </a:rPr>
              <a:t>      -  </a:t>
            </a:r>
            <a:r>
              <a:rPr lang="de-DE" sz="1400" b="1" i="1" dirty="0" smtClean="0">
                <a:solidFill>
                  <a:schemeClr val="bg1"/>
                </a:solidFill>
              </a:rPr>
              <a:t>„Je länger die Arbeitslosigkeit andauert, umso schwerer wird die Wiedereingliederung in den ersten Arbeitsmarkt… Langzeitarbeitslosigkeit ist ein </a:t>
            </a:r>
            <a:br>
              <a:rPr lang="de-DE" sz="1400" b="1" i="1" dirty="0" smtClean="0">
                <a:solidFill>
                  <a:schemeClr val="bg1"/>
                </a:solidFill>
              </a:rPr>
            </a:br>
            <a:r>
              <a:rPr lang="de-DE" sz="1400" b="1" i="1" dirty="0" smtClean="0">
                <a:solidFill>
                  <a:schemeClr val="bg1"/>
                </a:solidFill>
              </a:rPr>
              <a:t>          dunkler Fleck auf der weißen Weste des deutschen Arbeitsmarktes  …Oft läge ein </a:t>
            </a:r>
            <a:r>
              <a:rPr lang="de-DE" sz="1400" b="1" i="1" dirty="0" err="1" smtClean="0">
                <a:solidFill>
                  <a:schemeClr val="bg1"/>
                </a:solidFill>
              </a:rPr>
              <a:t>Matchingproblem</a:t>
            </a:r>
            <a:r>
              <a:rPr lang="de-DE" sz="1400" b="1" i="1" dirty="0" smtClean="0">
                <a:solidFill>
                  <a:schemeClr val="bg1"/>
                </a:solidFill>
              </a:rPr>
              <a:t> zu Grunde, da die Profile der </a:t>
            </a:r>
            <a:br>
              <a:rPr lang="de-DE" sz="1400" b="1" i="1" dirty="0" smtClean="0">
                <a:solidFill>
                  <a:schemeClr val="bg1"/>
                </a:solidFill>
              </a:rPr>
            </a:br>
            <a:r>
              <a:rPr lang="de-DE" sz="1400" b="1" i="1" dirty="0" smtClean="0">
                <a:solidFill>
                  <a:schemeClr val="bg1"/>
                </a:solidFill>
              </a:rPr>
              <a:t>          Langzeitarbeitslosen nicht zu den Anforderungen der Arbeitgeber passen. Nur jede vierte Stelle wird heute durch einen Arbeitslosen besetzt. Ein </a:t>
            </a:r>
            <a:br>
              <a:rPr lang="de-DE" sz="1400" b="1" i="1" dirty="0" smtClean="0">
                <a:solidFill>
                  <a:schemeClr val="bg1"/>
                </a:solidFill>
              </a:rPr>
            </a:br>
            <a:r>
              <a:rPr lang="de-DE" sz="1400" b="1" i="1" dirty="0" smtClean="0">
                <a:solidFill>
                  <a:schemeClr val="bg1"/>
                </a:solidFill>
              </a:rPr>
              <a:t>          weiteres Problem ist die </a:t>
            </a:r>
            <a:r>
              <a:rPr lang="de-DE" sz="1400" b="1" i="1" dirty="0">
                <a:solidFill>
                  <a:schemeClr val="bg1"/>
                </a:solidFill>
              </a:rPr>
              <a:t> </a:t>
            </a:r>
            <a:r>
              <a:rPr lang="de-DE" sz="1400" b="1" i="1" dirty="0" smtClean="0">
                <a:solidFill>
                  <a:schemeClr val="bg1"/>
                </a:solidFill>
              </a:rPr>
              <a:t>Dauer der Arbeitslosigkeit: Bezieher von SGBIII-Leistungen haben eine viermal höhere Chance, die Arbeitslosigkeit </a:t>
            </a:r>
            <a:br>
              <a:rPr lang="de-DE" sz="1400" b="1" i="1" dirty="0" smtClean="0">
                <a:solidFill>
                  <a:schemeClr val="bg1"/>
                </a:solidFill>
              </a:rPr>
            </a:br>
            <a:r>
              <a:rPr lang="de-DE" sz="1400" b="1" i="1" dirty="0" smtClean="0">
                <a:solidFill>
                  <a:schemeClr val="bg1"/>
                </a:solidFill>
              </a:rPr>
              <a:t>          wieder zu verlassen, als SGBII-Bezieher“ . IAB Direktor Prof. Dr. Joachim </a:t>
            </a:r>
            <a:r>
              <a:rPr lang="de-DE" sz="1400" b="1" i="1" dirty="0">
                <a:solidFill>
                  <a:schemeClr val="bg1"/>
                </a:solidFill>
              </a:rPr>
              <a:t>Möller  </a:t>
            </a:r>
            <a:br>
              <a:rPr lang="de-DE" sz="1400" b="1" i="1" dirty="0">
                <a:solidFill>
                  <a:schemeClr val="bg1"/>
                </a:solidFill>
              </a:rPr>
            </a:br>
            <a:r>
              <a:rPr lang="de-DE" sz="1400" b="1" i="1" dirty="0" smtClean="0">
                <a:solidFill>
                  <a:schemeClr val="bg1"/>
                </a:solidFill>
              </a:rPr>
              <a:t>          </a:t>
            </a:r>
            <a:r>
              <a:rPr lang="de-DE" sz="1000" b="1" i="1" dirty="0" smtClean="0">
                <a:solidFill>
                  <a:schemeClr val="bg1"/>
                </a:solidFill>
                <a:hlinkClick r:id="rId5"/>
              </a:rPr>
              <a:t>http</a:t>
            </a:r>
            <a:r>
              <a:rPr lang="de-DE" sz="1000" b="1" i="1" dirty="0">
                <a:solidFill>
                  <a:schemeClr val="bg1"/>
                </a:solidFill>
                <a:hlinkClick r:id="rId5"/>
              </a:rPr>
              <a:t>://</a:t>
            </a:r>
            <a:r>
              <a:rPr lang="de-DE" sz="1000" b="1" i="1" dirty="0" smtClean="0">
                <a:solidFill>
                  <a:schemeClr val="bg1"/>
                </a:solidFill>
                <a:hlinkClick r:id="rId5"/>
              </a:rPr>
              <a:t>www.iab.de/de/veranstaltungen/konferenzen-und-workshops/langzeitarbeitslosigkeit/tagungsbericht.aspx</a:t>
            </a:r>
            <a:r>
              <a:rPr lang="de-DE" sz="1400" b="1" dirty="0">
                <a:solidFill>
                  <a:schemeClr val="bg1"/>
                </a:solidFill>
              </a:rPr>
              <a:t/>
            </a:r>
            <a:br>
              <a:rPr lang="de-DE" sz="1400" b="1" dirty="0">
                <a:solidFill>
                  <a:schemeClr val="bg1"/>
                </a:solidFill>
              </a:rPr>
            </a:br>
            <a:r>
              <a:rPr lang="de-DE" sz="1400" b="1" dirty="0">
                <a:solidFill>
                  <a:schemeClr val="bg1"/>
                </a:solidFill>
              </a:rPr>
              <a:t>                                               </a:t>
            </a:r>
            <a:br>
              <a:rPr lang="de-DE" sz="1400" b="1" dirty="0">
                <a:solidFill>
                  <a:schemeClr val="bg1"/>
                </a:solidFill>
              </a:rPr>
            </a:br>
            <a:endParaRPr lang="de-DE" sz="1400" b="1" dirty="0">
              <a:solidFill>
                <a:schemeClr val="bg1"/>
              </a:solidFill>
            </a:endParaRPr>
          </a:p>
          <a:p>
            <a:r>
              <a:rPr lang="de-DE" sz="1400" b="1" i="1" dirty="0" smtClean="0">
                <a:solidFill>
                  <a:schemeClr val="bg1"/>
                </a:solidFill>
              </a:rPr>
              <a:t/>
            </a:r>
            <a:br>
              <a:rPr lang="de-DE" sz="1400" b="1" i="1" dirty="0" smtClean="0">
                <a:solidFill>
                  <a:schemeClr val="bg1"/>
                </a:solidFill>
              </a:rPr>
            </a:br>
            <a:endParaRPr lang="de-DE" sz="1400" b="1" i="1" dirty="0" smtClean="0">
              <a:solidFill>
                <a:schemeClr val="bg1"/>
              </a:solidFill>
            </a:endParaRPr>
          </a:p>
        </p:txBody>
      </p:sp>
    </p:spTree>
    <p:custDataLst>
      <p:tags r:id="rId1"/>
    </p:custDataLst>
    <p:extLst>
      <p:ext uri="{BB962C8B-B14F-4D97-AF65-F5344CB8AC3E}">
        <p14:creationId xmlns:p14="http://schemas.microsoft.com/office/powerpoint/2010/main" val="2824175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hteck 1"/>
          <p:cNvSpPr/>
          <p:nvPr/>
        </p:nvSpPr>
        <p:spPr>
          <a:xfrm>
            <a:off x="101766" y="363344"/>
            <a:ext cx="11647211" cy="4955203"/>
          </a:xfrm>
          <a:prstGeom prst="rect">
            <a:avLst/>
          </a:prstGeom>
        </p:spPr>
        <p:txBody>
          <a:bodyPr wrap="square">
            <a:spAutoFit/>
          </a:bodyPr>
          <a:lstStyle/>
          <a:p>
            <a:pPr marL="285750" indent="-285750">
              <a:buFont typeface="Courier New" panose="02070309020205020404" pitchFamily="49" charset="0"/>
              <a:buChar char="o"/>
            </a:pPr>
            <a:r>
              <a:rPr lang="de-DE" b="1" dirty="0" smtClean="0">
                <a:solidFill>
                  <a:schemeClr val="bg1"/>
                </a:solidFill>
              </a:rPr>
              <a:t>Deskription der Konferenzergebnisse: Integration / Vermittlung</a:t>
            </a:r>
            <a:br>
              <a:rPr lang="de-DE" b="1" dirty="0" smtClean="0">
                <a:solidFill>
                  <a:schemeClr val="bg1"/>
                </a:solidFill>
              </a:rPr>
            </a:br>
            <a:endParaRPr lang="de-DE" b="1" dirty="0" smtClean="0">
              <a:solidFill>
                <a:schemeClr val="bg1"/>
              </a:solidFill>
            </a:endParaRPr>
          </a:p>
          <a:p>
            <a:pPr marL="285750" indent="-285750">
              <a:buFont typeface="Wingdings" panose="05000000000000000000" pitchFamily="2" charset="2"/>
              <a:buChar char="§"/>
            </a:pPr>
            <a:endParaRPr lang="de-DE" sz="1400" b="1" dirty="0">
              <a:solidFill>
                <a:srgbClr val="FF0000"/>
              </a:solidFill>
            </a:endParaRPr>
          </a:p>
          <a:p>
            <a:pPr marL="285750" indent="-285750">
              <a:buFont typeface="Wingdings" panose="05000000000000000000" pitchFamily="2" charset="2"/>
              <a:buChar char="§"/>
            </a:pPr>
            <a:r>
              <a:rPr lang="de-DE" sz="1400" b="1" i="1" u="sng" dirty="0" smtClean="0">
                <a:solidFill>
                  <a:srgbClr val="FF0000"/>
                </a:solidFill>
              </a:rPr>
              <a:t>Langzeitarbeitslosigkeit  / Heterogenität / komplexe Problemlagen</a:t>
            </a:r>
            <a:r>
              <a:rPr lang="de-DE" sz="1400" b="1" dirty="0">
                <a:solidFill>
                  <a:srgbClr val="FF0000"/>
                </a:solidFill>
              </a:rPr>
              <a:t> </a:t>
            </a:r>
            <a:r>
              <a:rPr lang="de-DE" sz="1400" b="1" dirty="0" smtClean="0">
                <a:solidFill>
                  <a:srgbClr val="FF0000"/>
                </a:solidFill>
              </a:rPr>
              <a:t>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gelten als Problemstellungen </a:t>
            </a:r>
            <a:r>
              <a:rPr lang="de-DE" sz="1400" b="1" dirty="0">
                <a:solidFill>
                  <a:schemeClr val="bg1"/>
                </a:solidFill>
              </a:rPr>
              <a:t/>
            </a:r>
            <a:br>
              <a:rPr lang="de-DE" sz="1400" b="1" dirty="0">
                <a:solidFill>
                  <a:schemeClr val="bg1"/>
                </a:solidFill>
              </a:rPr>
            </a:br>
            <a:r>
              <a:rPr lang="de-DE" sz="1400" b="1" dirty="0" smtClean="0">
                <a:solidFill>
                  <a:schemeClr val="bg1"/>
                </a:solidFill>
              </a:rPr>
              <a:t/>
            </a:r>
            <a:br>
              <a:rPr lang="de-DE" sz="1400" b="1" dirty="0" smtClean="0">
                <a:solidFill>
                  <a:schemeClr val="bg1"/>
                </a:solidFill>
              </a:rPr>
            </a:br>
            <a:r>
              <a:rPr lang="de-DE" sz="1400" b="1" i="1" dirty="0" smtClean="0">
                <a:solidFill>
                  <a:schemeClr val="bg1"/>
                </a:solidFill>
              </a:rPr>
              <a:t>IAB Chef Möller    </a:t>
            </a:r>
            <a:r>
              <a:rPr lang="de-DE" sz="1400" b="1" dirty="0" smtClean="0">
                <a:solidFill>
                  <a:schemeClr val="bg1"/>
                </a:solidFill>
              </a:rPr>
              <a:t>kommt </a:t>
            </a:r>
            <a:r>
              <a:rPr lang="de-DE" sz="1400" b="1" dirty="0">
                <a:solidFill>
                  <a:schemeClr val="bg1"/>
                </a:solidFill>
              </a:rPr>
              <a:t>zu dem Ergebnis, dass die Gruppe der Arbeitslosen äußerst heterogen ist und es keinen Prototyp „Langzeitarbeitsloser“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gibt </a:t>
            </a:r>
            <a:r>
              <a:rPr lang="de-DE" sz="1400" b="1" dirty="0">
                <a:solidFill>
                  <a:schemeClr val="bg1"/>
                </a:solidFill>
              </a:rPr>
              <a:t>– und somit auch kein Patentrezept gegen Langzeitarbeitslosigkeit</a:t>
            </a:r>
            <a:r>
              <a:rPr lang="de-DE" sz="1400" b="1" dirty="0" smtClean="0">
                <a:solidFill>
                  <a:schemeClr val="bg1"/>
                </a:solidFill>
              </a:rPr>
              <a:t>.</a:t>
            </a:r>
            <a:br>
              <a:rPr lang="de-DE" sz="1400" b="1" dirty="0" smtClean="0">
                <a:solidFill>
                  <a:schemeClr val="bg1"/>
                </a:solidFill>
              </a:rPr>
            </a:br>
            <a:r>
              <a:rPr lang="de-DE" sz="1400" b="1" dirty="0" smtClean="0">
                <a:solidFill>
                  <a:schemeClr val="bg1"/>
                </a:solidFill>
              </a:rPr>
              <a:t/>
            </a:r>
            <a:br>
              <a:rPr lang="de-DE" sz="1400" b="1" dirty="0" smtClean="0">
                <a:solidFill>
                  <a:schemeClr val="bg1"/>
                </a:solidFill>
              </a:rPr>
            </a:br>
            <a:r>
              <a:rPr lang="de-DE" sz="1400" b="1" i="1" dirty="0" err="1" smtClean="0">
                <a:solidFill>
                  <a:schemeClr val="bg1"/>
                </a:solidFill>
              </a:rPr>
              <a:t>Lietzmann</a:t>
            </a:r>
            <a:r>
              <a:rPr lang="de-DE" sz="1400" b="1" i="1" dirty="0" smtClean="0">
                <a:solidFill>
                  <a:schemeClr val="bg1"/>
                </a:solidFill>
              </a:rPr>
              <a:t>:           </a:t>
            </a:r>
            <a:r>
              <a:rPr lang="de-DE" sz="1400" b="1" dirty="0" smtClean="0">
                <a:solidFill>
                  <a:schemeClr val="bg1"/>
                </a:solidFill>
              </a:rPr>
              <a:t>„Langzeitarbeitslose </a:t>
            </a:r>
            <a:r>
              <a:rPr lang="de-DE" sz="1400" b="1" dirty="0">
                <a:solidFill>
                  <a:schemeClr val="bg1"/>
                </a:solidFill>
              </a:rPr>
              <a:t>sind eine heterogene Gruppe mit komplexen Problemlagen</a:t>
            </a:r>
            <a:r>
              <a:rPr lang="de-DE" sz="1400" b="1" dirty="0" smtClean="0">
                <a:solidFill>
                  <a:schemeClr val="bg1"/>
                </a:solidFill>
              </a:rPr>
              <a:t>.“</a:t>
            </a:r>
            <a:br>
              <a:rPr lang="de-DE" sz="1400" b="1" dirty="0" smtClean="0">
                <a:solidFill>
                  <a:schemeClr val="bg1"/>
                </a:solidFill>
              </a:rPr>
            </a:br>
            <a:r>
              <a:rPr lang="de-DE" sz="1400" b="1" dirty="0" smtClean="0">
                <a:solidFill>
                  <a:schemeClr val="bg1"/>
                </a:solidFill>
              </a:rPr>
              <a:t/>
            </a:r>
            <a:br>
              <a:rPr lang="de-DE" sz="1400" b="1" dirty="0" smtClean="0">
                <a:solidFill>
                  <a:schemeClr val="bg1"/>
                </a:solidFill>
              </a:rPr>
            </a:br>
            <a:r>
              <a:rPr lang="de-DE" sz="1400" b="1" i="1" dirty="0" smtClean="0">
                <a:solidFill>
                  <a:schemeClr val="bg1"/>
                </a:solidFill>
              </a:rPr>
              <a:t>Schäffer</a:t>
            </a:r>
            <a:r>
              <a:rPr lang="de-DE" sz="1400" b="1" i="1" dirty="0">
                <a:solidFill>
                  <a:schemeClr val="bg1"/>
                </a:solidFill>
              </a:rPr>
              <a:t>: </a:t>
            </a:r>
            <a:r>
              <a:rPr lang="de-DE" sz="1400" b="1" i="1" dirty="0" smtClean="0">
                <a:solidFill>
                  <a:schemeClr val="bg1"/>
                </a:solidFill>
              </a:rPr>
              <a:t>              </a:t>
            </a:r>
            <a:r>
              <a:rPr lang="de-DE" sz="1400" b="1" dirty="0" smtClean="0">
                <a:solidFill>
                  <a:schemeClr val="bg1"/>
                </a:solidFill>
              </a:rPr>
              <a:t>„</a:t>
            </a:r>
            <a:r>
              <a:rPr lang="de-DE" sz="1400" b="1" dirty="0">
                <a:solidFill>
                  <a:schemeClr val="bg1"/>
                </a:solidFill>
              </a:rPr>
              <a:t>Es ist wichtig, der Heterogenität Herr zu werden</a:t>
            </a:r>
            <a:r>
              <a:rPr lang="de-DE" sz="1400" b="1" dirty="0" smtClean="0">
                <a:solidFill>
                  <a:schemeClr val="bg1"/>
                </a:solidFill>
              </a:rPr>
              <a:t>.“</a:t>
            </a:r>
            <a:br>
              <a:rPr lang="de-DE" sz="1400" b="1" dirty="0" smtClean="0">
                <a:solidFill>
                  <a:schemeClr val="bg1"/>
                </a:solidFill>
              </a:rPr>
            </a:br>
            <a:r>
              <a:rPr lang="de-DE" sz="1400" b="1" dirty="0" smtClean="0">
                <a:solidFill>
                  <a:schemeClr val="bg1"/>
                </a:solidFill>
              </a:rPr>
              <a:t/>
            </a:r>
            <a:br>
              <a:rPr lang="de-DE" sz="1400" b="1" dirty="0" smtClean="0">
                <a:solidFill>
                  <a:schemeClr val="bg1"/>
                </a:solidFill>
              </a:rPr>
            </a:br>
            <a:r>
              <a:rPr lang="de-DE" sz="1400" b="1" i="1" dirty="0" smtClean="0">
                <a:solidFill>
                  <a:schemeClr val="bg1"/>
                </a:solidFill>
              </a:rPr>
              <a:t>Brandenburg</a:t>
            </a:r>
            <a:r>
              <a:rPr lang="de-DE" sz="1400" b="1" i="1" dirty="0">
                <a:solidFill>
                  <a:schemeClr val="bg1"/>
                </a:solidFill>
              </a:rPr>
              <a:t>: </a:t>
            </a:r>
            <a:r>
              <a:rPr lang="de-DE" sz="1400" b="1" i="1" dirty="0" smtClean="0">
                <a:solidFill>
                  <a:schemeClr val="bg1"/>
                </a:solidFill>
              </a:rPr>
              <a:t>     </a:t>
            </a:r>
            <a:r>
              <a:rPr lang="de-DE" sz="1400" b="1" dirty="0" smtClean="0">
                <a:solidFill>
                  <a:schemeClr val="bg1"/>
                </a:solidFill>
              </a:rPr>
              <a:t>„</a:t>
            </a:r>
            <a:r>
              <a:rPr lang="de-DE" sz="1400" b="1" dirty="0">
                <a:solidFill>
                  <a:schemeClr val="bg1"/>
                </a:solidFill>
              </a:rPr>
              <a:t>Es gibt kein Patentrezept für den Abbau von Langzeitarbeitslosigkeit.“</a:t>
            </a:r>
            <a:r>
              <a:rPr lang="de-DE" sz="1400" dirty="0">
                <a:solidFill>
                  <a:schemeClr val="bg1"/>
                </a:solidFill>
              </a:rPr>
              <a:t> </a:t>
            </a:r>
            <a:r>
              <a:rPr lang="de-DE" sz="1400" dirty="0" smtClean="0">
                <a:solidFill>
                  <a:schemeClr val="bg1"/>
                </a:solidFill>
              </a:rPr>
              <a:t/>
            </a:r>
            <a:br>
              <a:rPr lang="de-DE" sz="1400" dirty="0" smtClean="0">
                <a:solidFill>
                  <a:schemeClr val="bg1"/>
                </a:solidFill>
              </a:rPr>
            </a:br>
            <a:r>
              <a:rPr lang="de-DE" sz="1400" dirty="0" smtClean="0">
                <a:solidFill>
                  <a:schemeClr val="bg1"/>
                </a:solidFill>
              </a:rPr>
              <a:t/>
            </a:r>
            <a:br>
              <a:rPr lang="de-DE" sz="1400" dirty="0" smtClean="0">
                <a:solidFill>
                  <a:schemeClr val="bg1"/>
                </a:solidFill>
              </a:rPr>
            </a:br>
            <a:endParaRPr lang="de-DE" sz="1400" dirty="0" smtClean="0">
              <a:solidFill>
                <a:schemeClr val="bg1"/>
              </a:solidFill>
            </a:endParaRPr>
          </a:p>
          <a:p>
            <a:pPr marL="285750" indent="-285750">
              <a:buFont typeface="Wingdings" panose="05000000000000000000" pitchFamily="2" charset="2"/>
              <a:buChar char="§"/>
            </a:pPr>
            <a:r>
              <a:rPr lang="de-DE" sz="1400" b="1" i="1" u="sng" dirty="0">
                <a:solidFill>
                  <a:srgbClr val="FF0000"/>
                </a:solidFill>
              </a:rPr>
              <a:t>Der Kunde im Zentrum</a:t>
            </a:r>
            <a:r>
              <a:rPr lang="de-DE" sz="1400" b="1" dirty="0">
                <a:solidFill>
                  <a:srgbClr val="FF0000"/>
                </a:solidFill>
              </a:rPr>
              <a:t>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a:t>
            </a:r>
            <a:r>
              <a:rPr lang="de-DE" sz="1400" b="1" dirty="0">
                <a:solidFill>
                  <a:schemeClr val="bg1"/>
                </a:solidFill>
              </a:rPr>
              <a:t>mit einem ganzheitlichen Kundenverständnis zum </a:t>
            </a:r>
            <a:r>
              <a:rPr lang="de-DE" sz="1400" b="1" dirty="0" smtClean="0">
                <a:solidFill>
                  <a:schemeClr val="bg1"/>
                </a:solidFill>
              </a:rPr>
              <a:t>Erfolg. Matthias Schäffer Bundesagentur für Arbeit</a:t>
            </a:r>
          </a:p>
          <a:p>
            <a:pPr marL="285750" indent="-285750">
              <a:buFont typeface="Wingdings" panose="05000000000000000000" pitchFamily="2" charset="2"/>
              <a:buChar char="§"/>
            </a:pPr>
            <a:endParaRPr lang="de-DE" sz="1400" b="1" dirty="0">
              <a:solidFill>
                <a:schemeClr val="bg1"/>
              </a:solidFill>
            </a:endParaRPr>
          </a:p>
          <a:p>
            <a:pPr marL="285750" indent="-285750">
              <a:buFont typeface="Wingdings" panose="05000000000000000000" pitchFamily="2" charset="2"/>
              <a:buChar char="§"/>
            </a:pPr>
            <a:endParaRPr lang="de-DE" sz="1400" dirty="0" smtClean="0">
              <a:solidFill>
                <a:srgbClr val="FF0000"/>
              </a:solidFill>
            </a:endParaRPr>
          </a:p>
          <a:p>
            <a:pPr marL="285750" indent="-285750">
              <a:buFont typeface="Wingdings" panose="05000000000000000000" pitchFamily="2" charset="2"/>
              <a:buChar char="§"/>
            </a:pPr>
            <a:r>
              <a:rPr lang="de-DE" sz="1400" b="1" i="1" u="sng" dirty="0">
                <a:solidFill>
                  <a:srgbClr val="FF0000"/>
                </a:solidFill>
              </a:rPr>
              <a:t>Kundensegmentierung </a:t>
            </a:r>
            <a:r>
              <a:rPr lang="de-DE" sz="1400" b="1" dirty="0">
                <a:solidFill>
                  <a:srgbClr val="FF0000"/>
                </a:solidFill>
              </a:rPr>
              <a:t>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a:t>
            </a:r>
            <a:r>
              <a:rPr lang="de-DE" sz="1400" b="1" dirty="0">
                <a:solidFill>
                  <a:schemeClr val="bg1"/>
                </a:solidFill>
              </a:rPr>
              <a:t>„Neue“ Wege der Kundensegmentierung von Langzeitarbeitslosen entlang der Dimensionen Wollen und </a:t>
            </a:r>
            <a:r>
              <a:rPr lang="de-DE" sz="1400" b="1" dirty="0" smtClean="0">
                <a:solidFill>
                  <a:schemeClr val="bg1"/>
                </a:solidFill>
              </a:rPr>
              <a:t>Können. </a:t>
            </a:r>
            <a:r>
              <a:rPr lang="de-DE" sz="1400" b="1" dirty="0">
                <a:solidFill>
                  <a:schemeClr val="bg1"/>
                </a:solidFill>
              </a:rPr>
              <a:t> </a:t>
            </a:r>
            <a:r>
              <a:rPr lang="de-DE" sz="1400" b="1" dirty="0" smtClean="0">
                <a:solidFill>
                  <a:schemeClr val="bg1"/>
                </a:solidFill>
              </a:rPr>
              <a:t>Matthias Schäffer BA</a:t>
            </a:r>
          </a:p>
        </p:txBody>
      </p:sp>
    </p:spTree>
    <p:custDataLst>
      <p:tags r:id="rId1"/>
    </p:custDataLst>
    <p:extLst>
      <p:ext uri="{BB962C8B-B14F-4D97-AF65-F5344CB8AC3E}">
        <p14:creationId xmlns:p14="http://schemas.microsoft.com/office/powerpoint/2010/main" val="1094748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hteck 1"/>
          <p:cNvSpPr/>
          <p:nvPr/>
        </p:nvSpPr>
        <p:spPr>
          <a:xfrm>
            <a:off x="91440" y="201874"/>
            <a:ext cx="12100560" cy="6324808"/>
          </a:xfrm>
          <a:prstGeom prst="rect">
            <a:avLst/>
          </a:prstGeom>
        </p:spPr>
        <p:txBody>
          <a:bodyPr wrap="square">
            <a:spAutoFit/>
          </a:bodyPr>
          <a:lstStyle/>
          <a:p>
            <a:pPr marL="285750" indent="-285750">
              <a:buFont typeface="Courier New" panose="02070309020205020404" pitchFamily="49" charset="0"/>
              <a:buChar char="o"/>
            </a:pPr>
            <a:r>
              <a:rPr lang="de-DE" b="1" dirty="0">
                <a:solidFill>
                  <a:schemeClr val="bg1"/>
                </a:solidFill>
              </a:rPr>
              <a:t>Deskription der Konferenzergebnisse: Integration / </a:t>
            </a:r>
            <a:r>
              <a:rPr lang="de-DE" b="1" dirty="0" smtClean="0">
                <a:solidFill>
                  <a:schemeClr val="bg1"/>
                </a:solidFill>
              </a:rPr>
              <a:t>Vermittlung (Fortsetzung)</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a:t>
            </a:r>
          </a:p>
          <a:p>
            <a:pPr marL="285750" indent="-285750">
              <a:buFont typeface="Wingdings" panose="05000000000000000000" pitchFamily="2" charset="2"/>
              <a:buChar char="§"/>
            </a:pPr>
            <a:r>
              <a:rPr lang="de-DE" sz="1400" b="1" i="1" u="sng" dirty="0" smtClean="0">
                <a:solidFill>
                  <a:srgbClr val="FF0000"/>
                </a:solidFill>
              </a:rPr>
              <a:t>Beziehungsmanagement und Ansprache</a:t>
            </a:r>
            <a:r>
              <a:rPr lang="de-DE" sz="1400" b="1" dirty="0" smtClean="0">
                <a:solidFill>
                  <a:srgbClr val="FF0000"/>
                </a:solidFill>
              </a:rPr>
              <a:t>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„Es ist ein langer Atem bei der Integration notwendig“ (Brandenburg).  Ein Dialog auf Augenhöhe und ein wertschätzender Umgang stellen </a:t>
            </a:r>
            <a:br>
              <a:rPr lang="de-DE" sz="1400" b="1" dirty="0" smtClean="0">
                <a:solidFill>
                  <a:schemeClr val="bg1"/>
                </a:solidFill>
              </a:rPr>
            </a:br>
            <a:r>
              <a:rPr lang="de-DE" sz="1400" b="1" dirty="0" smtClean="0">
                <a:solidFill>
                  <a:schemeClr val="bg1"/>
                </a:solidFill>
              </a:rPr>
              <a:t>    für Brandenburg essenzielle Faktoren bei der Betreuung und Integration </a:t>
            </a:r>
            <a:r>
              <a:rPr lang="de-DE" sz="1400" b="1" dirty="0">
                <a:solidFill>
                  <a:schemeClr val="bg1"/>
                </a:solidFill>
              </a:rPr>
              <a:t>von Langzeitarbeitslosen dar.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a:t>
            </a:r>
            <a:r>
              <a:rPr lang="de-DE" sz="1000" b="1" dirty="0" smtClean="0">
                <a:solidFill>
                  <a:schemeClr val="bg1"/>
                </a:solidFill>
                <a:hlinkClick r:id="rId3"/>
              </a:rPr>
              <a:t>http</a:t>
            </a:r>
            <a:r>
              <a:rPr lang="de-DE" sz="1000" b="1" dirty="0">
                <a:solidFill>
                  <a:schemeClr val="bg1"/>
                </a:solidFill>
                <a:hlinkClick r:id="rId3"/>
              </a:rPr>
              <a:t>://</a:t>
            </a:r>
            <a:r>
              <a:rPr lang="de-DE" sz="1000" b="1" dirty="0" smtClean="0">
                <a:solidFill>
                  <a:schemeClr val="bg1"/>
                </a:solidFill>
                <a:hlinkClick r:id="rId3"/>
              </a:rPr>
              <a:t>www.iab.de/de/veranstaltungen/konferenzen-und-workshops/langzeitarbeitslosigkeit/podiumsdiskussion.aspx</a:t>
            </a:r>
            <a:r>
              <a:rPr lang="de-DE" sz="1400" b="1" dirty="0" smtClean="0">
                <a:solidFill>
                  <a:schemeClr val="bg1"/>
                </a:solidFill>
              </a:rPr>
              <a:t>  </a:t>
            </a:r>
            <a:br>
              <a:rPr lang="de-DE" sz="1400" b="1" dirty="0" smtClean="0">
                <a:solidFill>
                  <a:schemeClr val="bg1"/>
                </a:solidFill>
              </a:rPr>
            </a:br>
            <a:r>
              <a:rPr lang="de-DE" sz="1400" b="1" dirty="0" smtClean="0">
                <a:solidFill>
                  <a:schemeClr val="bg1"/>
                </a:solidFill>
              </a:rPr>
              <a:t>-  </a:t>
            </a:r>
            <a:r>
              <a:rPr lang="de-DE" sz="1400" b="1" dirty="0" err="1" smtClean="0">
                <a:solidFill>
                  <a:schemeClr val="bg1"/>
                </a:solidFill>
              </a:rPr>
              <a:t>Bartelheimer</a:t>
            </a:r>
            <a:r>
              <a:rPr lang="de-DE" sz="1400" b="1" dirty="0">
                <a:solidFill>
                  <a:schemeClr val="bg1"/>
                </a:solidFill>
              </a:rPr>
              <a:t>: „Die persönliche Beziehung zwischen Vermittlungsfachkraft und Arbeitslosen ist essentiell</a:t>
            </a:r>
            <a:r>
              <a:rPr lang="de-DE" sz="1400" b="1" dirty="0" smtClean="0">
                <a:solidFill>
                  <a:schemeClr val="bg1"/>
                </a:solidFill>
              </a:rPr>
              <a:t>.“</a:t>
            </a:r>
          </a:p>
          <a:p>
            <a:r>
              <a:rPr lang="de-DE" sz="1400" b="1" i="1" dirty="0">
                <a:solidFill>
                  <a:schemeClr val="bg1"/>
                </a:solidFill>
              </a:rPr>
              <a:t> </a:t>
            </a:r>
            <a:r>
              <a:rPr lang="de-DE" sz="1400" b="1" i="1" dirty="0" smtClean="0">
                <a:solidFill>
                  <a:schemeClr val="bg1"/>
                </a:solidFill>
              </a:rPr>
              <a:t>      </a:t>
            </a:r>
            <a:r>
              <a:rPr lang="de-DE" sz="1400" b="1" dirty="0" smtClean="0">
                <a:solidFill>
                  <a:schemeClr val="bg1"/>
                </a:solidFill>
              </a:rPr>
              <a:t>-  Kundengruppenspezifische </a:t>
            </a:r>
            <a:r>
              <a:rPr lang="de-DE" sz="1400" b="1" dirty="0">
                <a:solidFill>
                  <a:schemeClr val="bg1"/>
                </a:solidFill>
              </a:rPr>
              <a:t>Konzepte zur Ansprache in der Betreuung und </a:t>
            </a:r>
            <a:r>
              <a:rPr lang="de-DE" sz="1400" b="1" dirty="0" smtClean="0">
                <a:solidFill>
                  <a:schemeClr val="bg1"/>
                </a:solidFill>
              </a:rPr>
              <a:t>Beratung </a:t>
            </a:r>
            <a:r>
              <a:rPr lang="de-DE" sz="1400" b="1" dirty="0">
                <a:solidFill>
                  <a:schemeClr val="bg1"/>
                </a:solidFill>
              </a:rPr>
              <a:t/>
            </a:r>
            <a:br>
              <a:rPr lang="de-DE" sz="1400" b="1" dirty="0">
                <a:solidFill>
                  <a:schemeClr val="bg1"/>
                </a:solidFill>
              </a:rPr>
            </a:br>
            <a:r>
              <a:rPr lang="de-DE" sz="1400" b="1" dirty="0" smtClean="0">
                <a:solidFill>
                  <a:schemeClr val="bg1"/>
                </a:solidFill>
              </a:rPr>
              <a:t/>
            </a:r>
            <a:br>
              <a:rPr lang="de-DE" sz="1400" b="1" dirty="0" smtClean="0">
                <a:solidFill>
                  <a:schemeClr val="bg1"/>
                </a:solidFill>
              </a:rPr>
            </a:br>
            <a:endParaRPr lang="de-DE" sz="1100" b="1" dirty="0" smtClean="0">
              <a:solidFill>
                <a:schemeClr val="bg1"/>
              </a:solidFill>
            </a:endParaRPr>
          </a:p>
          <a:p>
            <a:pPr marL="285750" indent="-285750">
              <a:buFont typeface="Wingdings" panose="05000000000000000000" pitchFamily="2" charset="2"/>
              <a:buChar char="§"/>
            </a:pPr>
            <a:r>
              <a:rPr lang="de-DE" sz="1400" b="1" i="1" u="sng" dirty="0" smtClean="0">
                <a:solidFill>
                  <a:srgbClr val="FF0000"/>
                </a:solidFill>
              </a:rPr>
              <a:t>Synergieeffekte </a:t>
            </a:r>
            <a:r>
              <a:rPr lang="de-DE" sz="1400" b="1" dirty="0" smtClean="0">
                <a:solidFill>
                  <a:srgbClr val="FF0000"/>
                </a:solidFill>
              </a:rPr>
              <a:t>  </a:t>
            </a:r>
            <a:r>
              <a:rPr lang="de-DE" sz="1400" b="1" dirty="0" smtClean="0">
                <a:solidFill>
                  <a:schemeClr val="bg1"/>
                </a:solidFill>
              </a:rPr>
              <a:t>                   </a:t>
            </a:r>
            <a:br>
              <a:rPr lang="de-DE" sz="1400" b="1" dirty="0" smtClean="0">
                <a:solidFill>
                  <a:schemeClr val="bg1"/>
                </a:solidFill>
              </a:rPr>
            </a:br>
            <a:r>
              <a:rPr lang="de-DE" sz="1400" b="1" dirty="0" smtClean="0">
                <a:solidFill>
                  <a:schemeClr val="bg1"/>
                </a:solidFill>
              </a:rPr>
              <a:t>-  Institutionen müssten  künftig stärker zusammenarbeiten, um von  den Synergieeffekten profitieren zu können. Künftig auch Arbeitgeber früher mit ins </a:t>
            </a:r>
            <a:br>
              <a:rPr lang="de-DE" sz="1400" b="1" dirty="0" smtClean="0">
                <a:solidFill>
                  <a:schemeClr val="bg1"/>
                </a:solidFill>
              </a:rPr>
            </a:br>
            <a:r>
              <a:rPr lang="de-DE" sz="1400" b="1" dirty="0" smtClean="0">
                <a:solidFill>
                  <a:schemeClr val="bg1"/>
                </a:solidFill>
              </a:rPr>
              <a:t>   Boot holen. </a:t>
            </a:r>
            <a:r>
              <a:rPr lang="de-DE" sz="1000" b="1" dirty="0" smtClean="0">
                <a:solidFill>
                  <a:schemeClr val="bg1"/>
                </a:solidFill>
                <a:hlinkClick r:id="rId3"/>
              </a:rPr>
              <a:t>http</a:t>
            </a:r>
            <a:r>
              <a:rPr lang="de-DE" sz="1000" b="1" dirty="0">
                <a:solidFill>
                  <a:schemeClr val="bg1"/>
                </a:solidFill>
                <a:hlinkClick r:id="rId3"/>
              </a:rPr>
              <a:t>://</a:t>
            </a:r>
            <a:r>
              <a:rPr lang="de-DE" sz="1000" b="1" dirty="0" smtClean="0">
                <a:solidFill>
                  <a:schemeClr val="bg1"/>
                </a:solidFill>
                <a:hlinkClick r:id="rId3"/>
              </a:rPr>
              <a:t>www.iab.de/de/veranstaltungen/konferenzen-und-workshops/langzeitarbeitslosigkeit/podiumsdiskussion.aspx</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a:r>
            <a:br>
              <a:rPr lang="de-DE" sz="1400" b="1" dirty="0" smtClean="0">
                <a:solidFill>
                  <a:schemeClr val="bg1"/>
                </a:solidFill>
              </a:rPr>
            </a:br>
            <a:endParaRPr lang="de-DE" sz="1400" b="1" dirty="0" smtClean="0">
              <a:solidFill>
                <a:srgbClr val="FF0000"/>
              </a:solidFill>
            </a:endParaRPr>
          </a:p>
          <a:p>
            <a:pPr marL="285750" indent="-285750">
              <a:buFont typeface="Wingdings" panose="05000000000000000000" pitchFamily="2" charset="2"/>
              <a:buChar char="§"/>
            </a:pPr>
            <a:r>
              <a:rPr lang="de-DE" sz="1400" b="1" i="1" u="sng" dirty="0" smtClean="0">
                <a:solidFill>
                  <a:srgbClr val="FF0000"/>
                </a:solidFill>
              </a:rPr>
              <a:t>Handlungsoptionen</a:t>
            </a:r>
            <a:r>
              <a:rPr lang="de-DE" sz="1400" b="1" dirty="0" smtClean="0">
                <a:solidFill>
                  <a:srgbClr val="FF0000"/>
                </a:solidFill>
              </a:rPr>
              <a:t>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a:t>
            </a:r>
            <a:r>
              <a:rPr lang="de-DE" sz="1400" b="1" dirty="0">
                <a:solidFill>
                  <a:schemeClr val="bg1"/>
                </a:solidFill>
              </a:rPr>
              <a:t>Handlungsprogramme bzw. Maßnahmen für jede Kundengruppe  (stabilisieren, motivieren, fordern, orientieren, </a:t>
            </a:r>
            <a:r>
              <a:rPr lang="de-DE" sz="1400" b="1" dirty="0" smtClean="0">
                <a:solidFill>
                  <a:schemeClr val="bg1"/>
                </a:solidFill>
              </a:rPr>
              <a:t>qualifizieren </a:t>
            </a:r>
            <a:r>
              <a:rPr lang="de-DE" sz="1400" b="1" dirty="0">
                <a:solidFill>
                  <a:schemeClr val="bg1"/>
                </a:solidFill>
              </a:rPr>
              <a:t>, positionieren) </a:t>
            </a:r>
            <a:r>
              <a:rPr lang="de-DE" sz="1400" b="1" dirty="0" smtClean="0">
                <a:solidFill>
                  <a:schemeClr val="bg1"/>
                </a:solidFill>
              </a:rPr>
              <a:t>. Matthias  </a:t>
            </a:r>
            <a:br>
              <a:rPr lang="de-DE" sz="1400" b="1" dirty="0" smtClean="0">
                <a:solidFill>
                  <a:schemeClr val="bg1"/>
                </a:solidFill>
              </a:rPr>
            </a:br>
            <a:r>
              <a:rPr lang="de-DE" sz="1400" b="1" dirty="0" smtClean="0">
                <a:solidFill>
                  <a:schemeClr val="bg1"/>
                </a:solidFill>
              </a:rPr>
              <a:t>   Schäffer, Bundesagentur für Arbeit.</a:t>
            </a:r>
          </a:p>
          <a:p>
            <a:endParaRPr lang="de-DE" sz="1400" b="1" dirty="0" smtClean="0">
              <a:solidFill>
                <a:srgbClr val="FF0000"/>
              </a:solidFill>
            </a:endParaRPr>
          </a:p>
          <a:p>
            <a:pPr marL="285750" indent="-285750">
              <a:buFont typeface="Arial" panose="020B0604020202020204" pitchFamily="34" charset="0"/>
              <a:buChar char="•"/>
            </a:pPr>
            <a:r>
              <a:rPr lang="de-DE" sz="1400" b="1" i="1" u="sng" dirty="0">
                <a:solidFill>
                  <a:srgbClr val="FF0000"/>
                </a:solidFill>
              </a:rPr>
              <a:t>I</a:t>
            </a:r>
            <a:r>
              <a:rPr lang="de-DE" sz="1400" b="1" i="1" u="sng" dirty="0" smtClean="0">
                <a:solidFill>
                  <a:srgbClr val="FF0000"/>
                </a:solidFill>
              </a:rPr>
              <a:t>nstrumentenkasten </a:t>
            </a:r>
            <a:r>
              <a:rPr lang="de-DE" sz="1400" b="1" dirty="0" smtClean="0">
                <a:solidFill>
                  <a:srgbClr val="FF0000"/>
                </a:solidFill>
              </a:rPr>
              <a:t>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Es </a:t>
            </a:r>
            <a:r>
              <a:rPr lang="de-DE" sz="1400" b="1" dirty="0">
                <a:solidFill>
                  <a:schemeClr val="bg1"/>
                </a:solidFill>
              </a:rPr>
              <a:t>sei wichtig, den Instrumentenkasten flexibler an die jeweilige Lebenssituation </a:t>
            </a:r>
            <a:r>
              <a:rPr lang="de-DE" sz="1400" b="1" dirty="0" smtClean="0">
                <a:solidFill>
                  <a:schemeClr val="bg1"/>
                </a:solidFill>
              </a:rPr>
              <a:t>des Langzeitarbeitslosen anzupassen. Hierzu </a:t>
            </a:r>
            <a:r>
              <a:rPr lang="de-DE" sz="1400" b="1" dirty="0">
                <a:solidFill>
                  <a:schemeClr val="bg1"/>
                </a:solidFill>
              </a:rPr>
              <a:t>bedarf es „starker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Diagnostiker </a:t>
            </a:r>
            <a:r>
              <a:rPr lang="de-DE" sz="1400" b="1" dirty="0">
                <a:solidFill>
                  <a:schemeClr val="bg1"/>
                </a:solidFill>
              </a:rPr>
              <a:t>in den Jobcentern“, so </a:t>
            </a:r>
            <a:r>
              <a:rPr lang="de-DE" sz="1400" b="1" dirty="0" err="1" smtClean="0">
                <a:solidFill>
                  <a:schemeClr val="bg1"/>
                </a:solidFill>
              </a:rPr>
              <a:t>Walwei</a:t>
            </a:r>
            <a:r>
              <a:rPr lang="de-DE" sz="1400" b="1" dirty="0" smtClean="0">
                <a:solidFill>
                  <a:schemeClr val="bg1"/>
                </a:solidFill>
              </a:rPr>
              <a:t>. Also </a:t>
            </a:r>
            <a:r>
              <a:rPr lang="de-DE" sz="1400" b="1" dirty="0">
                <a:solidFill>
                  <a:schemeClr val="bg1"/>
                </a:solidFill>
              </a:rPr>
              <a:t>gut qualifizierte </a:t>
            </a:r>
            <a:r>
              <a:rPr lang="de-DE" sz="1400" b="1" dirty="0" smtClean="0">
                <a:solidFill>
                  <a:schemeClr val="bg1"/>
                </a:solidFill>
              </a:rPr>
              <a:t>Berater </a:t>
            </a:r>
            <a:r>
              <a:rPr lang="de-DE" sz="1400" b="1" dirty="0">
                <a:solidFill>
                  <a:schemeClr val="bg1"/>
                </a:solidFill>
              </a:rPr>
              <a:t>in den </a:t>
            </a:r>
            <a:r>
              <a:rPr lang="de-DE" sz="1400" b="1" dirty="0" smtClean="0">
                <a:solidFill>
                  <a:schemeClr val="bg1"/>
                </a:solidFill>
              </a:rPr>
              <a:t>Jobcentern, </a:t>
            </a:r>
            <a:r>
              <a:rPr lang="de-DE" sz="1400" b="1" dirty="0">
                <a:solidFill>
                  <a:schemeClr val="bg1"/>
                </a:solidFill>
              </a:rPr>
              <a:t> </a:t>
            </a:r>
            <a:r>
              <a:rPr lang="de-DE" sz="1400" b="1" dirty="0" smtClean="0">
                <a:solidFill>
                  <a:schemeClr val="bg1"/>
                </a:solidFill>
              </a:rPr>
              <a:t>die </a:t>
            </a:r>
            <a:r>
              <a:rPr lang="de-DE" sz="1400" b="1" dirty="0">
                <a:solidFill>
                  <a:schemeClr val="bg1"/>
                </a:solidFill>
              </a:rPr>
              <a:t>sich die Kunden und deren Belange genau ansehen. Nur </a:t>
            </a:r>
            <a:r>
              <a:rPr lang="de-DE" sz="1400" b="1" dirty="0" smtClean="0">
                <a:solidFill>
                  <a:schemeClr val="bg1"/>
                </a:solidFill>
              </a:rPr>
              <a:t>       </a:t>
            </a:r>
            <a:br>
              <a:rPr lang="de-DE" sz="1400" b="1" dirty="0" smtClean="0">
                <a:solidFill>
                  <a:schemeClr val="bg1"/>
                </a:solidFill>
              </a:rPr>
            </a:br>
            <a:r>
              <a:rPr lang="de-DE" sz="1400" b="1" dirty="0" smtClean="0">
                <a:solidFill>
                  <a:schemeClr val="bg1"/>
                </a:solidFill>
              </a:rPr>
              <a:t>  dann </a:t>
            </a:r>
            <a:r>
              <a:rPr lang="de-DE" sz="1400" b="1" dirty="0">
                <a:solidFill>
                  <a:schemeClr val="bg1"/>
                </a:solidFill>
              </a:rPr>
              <a:t>kann der </a:t>
            </a:r>
            <a:r>
              <a:rPr lang="de-DE" sz="1400" b="1" dirty="0" smtClean="0">
                <a:solidFill>
                  <a:schemeClr val="bg1"/>
                </a:solidFill>
              </a:rPr>
              <a:t>Instrumentenkasten sinnvolle </a:t>
            </a:r>
            <a:r>
              <a:rPr lang="de-DE" sz="1400" b="1" dirty="0">
                <a:solidFill>
                  <a:schemeClr val="bg1"/>
                </a:solidFill>
              </a:rPr>
              <a:t>Anwendung </a:t>
            </a:r>
            <a:r>
              <a:rPr lang="de-DE" sz="1400" b="1" dirty="0" smtClean="0">
                <a:solidFill>
                  <a:schemeClr val="bg1"/>
                </a:solidFill>
              </a:rPr>
              <a:t>finden! Wichtig </a:t>
            </a:r>
            <a:r>
              <a:rPr lang="de-DE" sz="1400" b="1" dirty="0">
                <a:solidFill>
                  <a:schemeClr val="bg1"/>
                </a:solidFill>
              </a:rPr>
              <a:t>sei zudem die Berücksichtigung regionaler Unterschiede und der Frage, wie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aufnahmefähig </a:t>
            </a:r>
            <a:r>
              <a:rPr lang="de-DE" sz="1400" b="1" dirty="0">
                <a:solidFill>
                  <a:schemeClr val="bg1"/>
                </a:solidFill>
              </a:rPr>
              <a:t>der Arbeitsmarkt </a:t>
            </a:r>
            <a:r>
              <a:rPr lang="de-DE" sz="1400" b="1" dirty="0" smtClean="0">
                <a:solidFill>
                  <a:schemeClr val="bg1"/>
                </a:solidFill>
              </a:rPr>
              <a:t>insgesamt für Langzeitarbeitslose </a:t>
            </a:r>
            <a:r>
              <a:rPr lang="de-DE" sz="1400" b="1" dirty="0">
                <a:solidFill>
                  <a:schemeClr val="bg1"/>
                </a:solidFill>
              </a:rPr>
              <a:t>ist. </a:t>
            </a:r>
            <a:r>
              <a:rPr lang="de-DE" sz="1000" b="1" dirty="0" smtClean="0">
                <a:solidFill>
                  <a:schemeClr val="bg1"/>
                </a:solidFill>
                <a:hlinkClick r:id="rId3"/>
              </a:rPr>
              <a:t>http</a:t>
            </a:r>
            <a:r>
              <a:rPr lang="de-DE" sz="1000" b="1" dirty="0">
                <a:solidFill>
                  <a:schemeClr val="bg1"/>
                </a:solidFill>
                <a:hlinkClick r:id="rId3"/>
              </a:rPr>
              <a:t>://</a:t>
            </a:r>
            <a:r>
              <a:rPr lang="de-DE" sz="1000" b="1" dirty="0" smtClean="0">
                <a:solidFill>
                  <a:schemeClr val="bg1"/>
                </a:solidFill>
                <a:hlinkClick r:id="rId3"/>
              </a:rPr>
              <a:t>www.iab.de/de/veranstaltungen/konferenzen-und-workshops/langzeitarbeitslosigkeit/podiumsdiskussion.aspx</a:t>
            </a:r>
            <a:endParaRPr lang="de-DE" sz="1000" b="1" dirty="0" smtClean="0">
              <a:solidFill>
                <a:schemeClr val="bg1"/>
              </a:solidFill>
            </a:endParaRPr>
          </a:p>
          <a:p>
            <a:r>
              <a:rPr lang="de-DE" sz="1000" b="1" dirty="0">
                <a:solidFill>
                  <a:schemeClr val="bg1"/>
                </a:solidFill>
              </a:rPr>
              <a:t> </a:t>
            </a:r>
            <a:r>
              <a:rPr lang="de-DE" sz="1000" b="1" dirty="0" smtClean="0">
                <a:solidFill>
                  <a:schemeClr val="bg1"/>
                </a:solidFill>
              </a:rPr>
              <a:t>       </a:t>
            </a:r>
            <a:r>
              <a:rPr lang="de-DE" sz="1400" b="1" dirty="0" smtClean="0">
                <a:solidFill>
                  <a:schemeClr val="bg1"/>
                </a:solidFill>
              </a:rPr>
              <a:t> - Bettermann</a:t>
            </a:r>
            <a:r>
              <a:rPr lang="de-DE" sz="1400" b="1" dirty="0">
                <a:solidFill>
                  <a:schemeClr val="bg1"/>
                </a:solidFill>
              </a:rPr>
              <a:t>: „Es ist wichtig die Aufgaben und Tätigkeiten individuell auf die Bedürfnisse der </a:t>
            </a:r>
            <a:r>
              <a:rPr lang="de-DE" sz="1400" b="1" dirty="0" smtClean="0">
                <a:solidFill>
                  <a:schemeClr val="bg1"/>
                </a:solidFill>
              </a:rPr>
              <a:t>Langzeitarbeitslosen zuzuschneiden.“ </a:t>
            </a:r>
            <a:br>
              <a:rPr lang="de-DE" sz="1400" b="1" dirty="0" smtClean="0">
                <a:solidFill>
                  <a:schemeClr val="bg1"/>
                </a:solidFill>
              </a:rPr>
            </a:br>
            <a:r>
              <a:rPr lang="de-DE" sz="1400" b="1" dirty="0" smtClean="0">
                <a:solidFill>
                  <a:schemeClr val="bg1"/>
                </a:solidFill>
              </a:rPr>
              <a:t>         </a:t>
            </a:r>
            <a:r>
              <a:rPr lang="de-DE" sz="1000" b="1" dirty="0" smtClean="0">
                <a:solidFill>
                  <a:schemeClr val="bg1"/>
                </a:solidFill>
                <a:hlinkClick r:id="rId3"/>
              </a:rPr>
              <a:t>http</a:t>
            </a:r>
            <a:r>
              <a:rPr lang="de-DE" sz="1000" b="1" dirty="0">
                <a:solidFill>
                  <a:schemeClr val="bg1"/>
                </a:solidFill>
                <a:hlinkClick r:id="rId3"/>
              </a:rPr>
              <a:t>://</a:t>
            </a:r>
            <a:r>
              <a:rPr lang="de-DE" sz="1000" b="1" dirty="0" smtClean="0">
                <a:solidFill>
                  <a:schemeClr val="bg1"/>
                </a:solidFill>
                <a:hlinkClick r:id="rId3"/>
              </a:rPr>
              <a:t>www.iab.de/de/veranstaltungen/konferenzen-und-workshops/langzeitarbeitslosigkeit/podiumsdiskussion.aspx</a:t>
            </a:r>
            <a:endParaRPr lang="de-DE" sz="1000" b="1" dirty="0" smtClean="0">
              <a:solidFill>
                <a:schemeClr val="bg1"/>
              </a:solidFill>
            </a:endParaRPr>
          </a:p>
          <a:p>
            <a:r>
              <a:rPr lang="de-DE" sz="1400" b="1" dirty="0" smtClean="0">
                <a:solidFill>
                  <a:schemeClr val="bg1"/>
                </a:solidFill>
              </a:rPr>
              <a:t>                                        </a:t>
            </a:r>
          </a:p>
          <a:p>
            <a:pPr marL="285750" indent="-285750">
              <a:buFont typeface="Wingdings" panose="05000000000000000000" pitchFamily="2" charset="2"/>
              <a:buChar char="§"/>
            </a:pPr>
            <a:endParaRPr lang="de-DE" sz="1400" b="1" dirty="0">
              <a:solidFill>
                <a:schemeClr val="bg1"/>
              </a:solidFill>
            </a:endParaRPr>
          </a:p>
        </p:txBody>
      </p:sp>
    </p:spTree>
    <p:custDataLst>
      <p:tags r:id="rId1"/>
    </p:custDataLst>
    <p:extLst>
      <p:ext uri="{BB962C8B-B14F-4D97-AF65-F5344CB8AC3E}">
        <p14:creationId xmlns:p14="http://schemas.microsoft.com/office/powerpoint/2010/main" val="1370117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hteck 1"/>
          <p:cNvSpPr/>
          <p:nvPr/>
        </p:nvSpPr>
        <p:spPr>
          <a:xfrm>
            <a:off x="121920" y="151464"/>
            <a:ext cx="12070080" cy="5909310"/>
          </a:xfrm>
          <a:prstGeom prst="rect">
            <a:avLst/>
          </a:prstGeom>
        </p:spPr>
        <p:txBody>
          <a:bodyPr wrap="square">
            <a:spAutoFit/>
          </a:bodyPr>
          <a:lstStyle/>
          <a:p>
            <a:pPr marL="285750" indent="-285750">
              <a:buFont typeface="Courier New" panose="02070309020205020404" pitchFamily="49" charset="0"/>
              <a:buChar char="o"/>
            </a:pPr>
            <a:r>
              <a:rPr lang="de-DE" b="1" dirty="0">
                <a:solidFill>
                  <a:schemeClr val="bg1"/>
                </a:solidFill>
              </a:rPr>
              <a:t>Deskription der Konferenzergebnisse: Integration / </a:t>
            </a:r>
            <a:r>
              <a:rPr lang="de-DE" b="1" dirty="0" smtClean="0">
                <a:solidFill>
                  <a:schemeClr val="bg1"/>
                </a:solidFill>
              </a:rPr>
              <a:t>Vermittlung (Fortsetzung)</a:t>
            </a:r>
            <a:r>
              <a:rPr lang="de-DE" sz="1400" b="1" dirty="0" smtClean="0">
                <a:solidFill>
                  <a:schemeClr val="bg1"/>
                </a:solidFill>
              </a:rPr>
              <a:t/>
            </a:r>
            <a:br>
              <a:rPr lang="de-DE" sz="1400" b="1" dirty="0" smtClean="0">
                <a:solidFill>
                  <a:schemeClr val="bg1"/>
                </a:solidFill>
              </a:rPr>
            </a:br>
            <a:endParaRPr lang="de-DE" sz="1400" b="1" dirty="0">
              <a:solidFill>
                <a:schemeClr val="bg1"/>
              </a:solidFill>
            </a:endParaRPr>
          </a:p>
          <a:p>
            <a:pPr marL="285750" indent="-285750">
              <a:buFont typeface="Wingdings" panose="05000000000000000000" pitchFamily="2" charset="2"/>
              <a:buChar char="§"/>
            </a:pPr>
            <a:r>
              <a:rPr lang="de-DE" sz="1400" b="1" i="1" u="sng" dirty="0">
                <a:solidFill>
                  <a:srgbClr val="FF0000"/>
                </a:solidFill>
              </a:rPr>
              <a:t>Vermittlungshemmnisse</a:t>
            </a:r>
            <a:r>
              <a:rPr lang="de-DE" sz="1400" b="1" dirty="0">
                <a:solidFill>
                  <a:schemeClr val="bg1"/>
                </a:solidFill>
              </a:rPr>
              <a:t>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a:t>
            </a:r>
            <a:r>
              <a:rPr lang="de-DE" sz="1400" b="1" dirty="0">
                <a:solidFill>
                  <a:schemeClr val="bg1"/>
                </a:solidFill>
              </a:rPr>
              <a:t>- </a:t>
            </a:r>
            <a:r>
              <a:rPr lang="de-DE" sz="1400" b="1" dirty="0" smtClean="0">
                <a:solidFill>
                  <a:schemeClr val="bg1"/>
                </a:solidFill>
              </a:rPr>
              <a:t>Was </a:t>
            </a:r>
            <a:r>
              <a:rPr lang="de-DE" sz="1400" b="1" dirty="0">
                <a:solidFill>
                  <a:schemeClr val="bg1"/>
                </a:solidFill>
              </a:rPr>
              <a:t>hilft bei </a:t>
            </a:r>
            <a:r>
              <a:rPr lang="de-DE" sz="1400" b="1" dirty="0" smtClean="0">
                <a:solidFill>
                  <a:schemeClr val="bg1"/>
                </a:solidFill>
              </a:rPr>
              <a:t>Vermittlungshemmnissen? </a:t>
            </a:r>
            <a:r>
              <a:rPr lang="de-DE" sz="1400" b="1" dirty="0">
                <a:solidFill>
                  <a:schemeClr val="bg1"/>
                </a:solidFill>
              </a:rPr>
              <a:t>– Beratung, Intervention, </a:t>
            </a:r>
            <a:r>
              <a:rPr lang="de-DE" sz="1400" b="1" dirty="0" smtClean="0">
                <a:solidFill>
                  <a:schemeClr val="bg1"/>
                </a:solidFill>
              </a:rPr>
              <a:t>Assistenz</a:t>
            </a:r>
            <a:endParaRPr lang="de-DE" sz="1400" b="1" dirty="0">
              <a:solidFill>
                <a:schemeClr val="bg1"/>
              </a:solidFill>
            </a:endParaRPr>
          </a:p>
          <a:p>
            <a:r>
              <a:rPr lang="de-DE" sz="1400" b="1" dirty="0" smtClean="0">
                <a:solidFill>
                  <a:schemeClr val="bg1"/>
                </a:solidFill>
              </a:rPr>
              <a:t>        - Freiwilliger Teilnahmevorschlag- Gemeinsame </a:t>
            </a:r>
            <a:r>
              <a:rPr lang="de-DE" sz="1400" b="1" dirty="0">
                <a:solidFill>
                  <a:schemeClr val="bg1"/>
                </a:solidFill>
              </a:rPr>
              <a:t>Entscheidung als Beginn </a:t>
            </a:r>
            <a:r>
              <a:rPr lang="de-DE" sz="1400" b="1" dirty="0" smtClean="0">
                <a:solidFill>
                  <a:schemeClr val="bg1"/>
                </a:solidFill>
              </a:rPr>
              <a:t>verbindlicher, </a:t>
            </a:r>
            <a:r>
              <a:rPr lang="de-DE" sz="1400" b="1" dirty="0" err="1" smtClean="0">
                <a:solidFill>
                  <a:schemeClr val="bg1"/>
                </a:solidFill>
              </a:rPr>
              <a:t>ko</a:t>
            </a:r>
            <a:r>
              <a:rPr lang="de-DE" sz="1400" b="1" dirty="0" smtClean="0">
                <a:solidFill>
                  <a:schemeClr val="bg1"/>
                </a:solidFill>
              </a:rPr>
              <a:t>-produktiver Dienstleistungsbeziehung</a:t>
            </a:r>
            <a:br>
              <a:rPr lang="de-DE" sz="1400" b="1" dirty="0" smtClean="0">
                <a:solidFill>
                  <a:schemeClr val="bg1"/>
                </a:solidFill>
              </a:rPr>
            </a:br>
            <a:r>
              <a:rPr lang="de-DE" sz="1400" b="1" dirty="0" smtClean="0">
                <a:solidFill>
                  <a:schemeClr val="bg1"/>
                </a:solidFill>
              </a:rPr>
              <a:t>        - »</a:t>
            </a:r>
            <a:r>
              <a:rPr lang="de-DE" sz="1400" b="1" dirty="0">
                <a:solidFill>
                  <a:schemeClr val="bg1"/>
                </a:solidFill>
              </a:rPr>
              <a:t>Interaktionsformate«: flexiblere Arbeitsteilung </a:t>
            </a:r>
            <a:r>
              <a:rPr lang="de-DE" sz="1400" b="1" dirty="0" smtClean="0">
                <a:solidFill>
                  <a:schemeClr val="bg1"/>
                </a:solidFill>
              </a:rPr>
              <a:t>zwischen Arbeitgeber-</a:t>
            </a:r>
            <a:r>
              <a:rPr lang="de-DE" sz="1400" b="1" dirty="0">
                <a:solidFill>
                  <a:schemeClr val="bg1"/>
                </a:solidFill>
              </a:rPr>
              <a:t> </a:t>
            </a:r>
            <a:r>
              <a:rPr lang="de-DE" sz="1400" b="1" dirty="0" smtClean="0">
                <a:solidFill>
                  <a:schemeClr val="bg1"/>
                </a:solidFill>
              </a:rPr>
              <a:t>und </a:t>
            </a:r>
            <a:r>
              <a:rPr lang="de-DE" sz="1400" b="1" dirty="0">
                <a:solidFill>
                  <a:schemeClr val="bg1"/>
                </a:solidFill>
              </a:rPr>
              <a:t> </a:t>
            </a:r>
            <a:r>
              <a:rPr lang="de-DE" sz="1400" b="1" dirty="0" smtClean="0">
                <a:solidFill>
                  <a:schemeClr val="bg1"/>
                </a:solidFill>
              </a:rPr>
              <a:t>Arbeitnehmervermittlung . Worin sich  »</a:t>
            </a:r>
            <a:r>
              <a:rPr lang="de-DE" sz="1400" b="1" dirty="0">
                <a:solidFill>
                  <a:schemeClr val="bg1"/>
                </a:solidFill>
              </a:rPr>
              <a:t>Handlungsmodelle« </a:t>
            </a:r>
            <a:r>
              <a:rPr lang="de-DE" sz="1400" b="1" dirty="0" smtClean="0">
                <a:solidFill>
                  <a:schemeClr val="bg1"/>
                </a:solidFill>
              </a:rPr>
              <a:t> unterscheiden</a:t>
            </a:r>
            <a:r>
              <a:rPr lang="de-DE" sz="1400" b="1" dirty="0">
                <a:solidFill>
                  <a:schemeClr val="bg1"/>
                </a:solidFill>
              </a:rPr>
              <a:t/>
            </a:r>
            <a:br>
              <a:rPr lang="de-DE" sz="1400" b="1" dirty="0">
                <a:solidFill>
                  <a:schemeClr val="bg1"/>
                </a:solidFill>
              </a:rPr>
            </a:br>
            <a:r>
              <a:rPr lang="de-DE" sz="1400" b="1" dirty="0" smtClean="0">
                <a:solidFill>
                  <a:schemeClr val="bg1"/>
                </a:solidFill>
              </a:rPr>
              <a:t>           a) </a:t>
            </a:r>
            <a:r>
              <a:rPr lang="de-DE" sz="1400" b="1" dirty="0">
                <a:solidFill>
                  <a:schemeClr val="bg1"/>
                </a:solidFill>
              </a:rPr>
              <a:t>Problemsicht: </a:t>
            </a:r>
            <a:r>
              <a:rPr lang="de-DE" sz="1400" b="1" dirty="0" smtClean="0">
                <a:solidFill>
                  <a:schemeClr val="bg1"/>
                </a:solidFill>
              </a:rPr>
              <a:t> −</a:t>
            </a:r>
            <a:r>
              <a:rPr lang="de-DE" sz="1400" b="1" dirty="0">
                <a:solidFill>
                  <a:schemeClr val="bg1"/>
                </a:solidFill>
              </a:rPr>
              <a:t> </a:t>
            </a:r>
            <a:r>
              <a:rPr lang="de-DE" sz="1400" b="1" dirty="0" smtClean="0">
                <a:solidFill>
                  <a:schemeClr val="bg1"/>
                </a:solidFill>
              </a:rPr>
              <a:t>(</a:t>
            </a:r>
            <a:r>
              <a:rPr lang="de-DE" sz="1400" b="1" dirty="0">
                <a:solidFill>
                  <a:schemeClr val="bg1"/>
                </a:solidFill>
              </a:rPr>
              <a:t>1) Einhaltung von Normen, (2) Anpassung, (3) beide Marktseiten, </a:t>
            </a:r>
            <a:r>
              <a:rPr lang="de-DE" sz="1400" b="1" dirty="0" smtClean="0">
                <a:solidFill>
                  <a:schemeClr val="bg1"/>
                </a:solidFill>
              </a:rPr>
              <a:t> (</a:t>
            </a:r>
            <a:r>
              <a:rPr lang="de-DE" sz="1400" b="1" dirty="0">
                <a:solidFill>
                  <a:schemeClr val="bg1"/>
                </a:solidFill>
              </a:rPr>
              <a:t>4) </a:t>
            </a:r>
            <a:r>
              <a:rPr lang="de-DE" sz="1400" b="1" dirty="0" smtClean="0">
                <a:solidFill>
                  <a:schemeClr val="bg1"/>
                </a:solidFill>
              </a:rPr>
              <a:t>Einzelfallorientierung</a:t>
            </a:r>
            <a:br>
              <a:rPr lang="de-DE" sz="1400" b="1" dirty="0" smtClean="0">
                <a:solidFill>
                  <a:schemeClr val="bg1"/>
                </a:solidFill>
              </a:rPr>
            </a:br>
            <a:r>
              <a:rPr lang="de-DE" sz="1400" b="1" dirty="0" smtClean="0">
                <a:solidFill>
                  <a:schemeClr val="bg1"/>
                </a:solidFill>
              </a:rPr>
              <a:t>           b) Beziehungsangebot:</a:t>
            </a:r>
            <a:r>
              <a:rPr lang="de-DE" sz="1400" b="1" dirty="0">
                <a:solidFill>
                  <a:schemeClr val="bg1"/>
                </a:solidFill>
              </a:rPr>
              <a:t> </a:t>
            </a:r>
            <a:r>
              <a:rPr lang="de-DE" sz="1400" b="1" dirty="0" smtClean="0">
                <a:solidFill>
                  <a:schemeClr val="bg1"/>
                </a:solidFill>
              </a:rPr>
              <a:t>(</a:t>
            </a:r>
            <a:r>
              <a:rPr lang="de-DE" sz="1400" b="1" dirty="0">
                <a:solidFill>
                  <a:schemeClr val="bg1"/>
                </a:solidFill>
              </a:rPr>
              <a:t>1) Nachhalten, (2) Pädagogik, (3) Experte/in (4) Aushandlung</a:t>
            </a:r>
            <a:br>
              <a:rPr lang="de-DE" sz="1400" b="1" dirty="0">
                <a:solidFill>
                  <a:schemeClr val="bg1"/>
                </a:solidFill>
              </a:rPr>
            </a:br>
            <a:r>
              <a:rPr lang="de-DE" sz="1400" b="1" dirty="0" smtClean="0">
                <a:solidFill>
                  <a:schemeClr val="bg1"/>
                </a:solidFill>
              </a:rPr>
              <a:t>           </a:t>
            </a:r>
            <a:r>
              <a:rPr lang="de-DE" sz="1000" b="1" dirty="0" smtClean="0">
                <a:solidFill>
                  <a:schemeClr val="bg1"/>
                </a:solidFill>
                <a:hlinkClick r:id="rId3"/>
              </a:rPr>
              <a:t>http</a:t>
            </a:r>
            <a:r>
              <a:rPr lang="de-DE" sz="1000" b="1" dirty="0">
                <a:solidFill>
                  <a:schemeClr val="bg1"/>
                </a:solidFill>
                <a:hlinkClick r:id="rId3"/>
              </a:rPr>
              <a:t>://</a:t>
            </a:r>
            <a:r>
              <a:rPr lang="de-DE" sz="1000" b="1" dirty="0" smtClean="0">
                <a:solidFill>
                  <a:schemeClr val="bg1"/>
                </a:solidFill>
                <a:hlinkClick r:id="rId3"/>
              </a:rPr>
              <a:t>doku.iab.de/veranstaltungen/2015/WtP_Barthelheimer.pdf</a:t>
            </a:r>
            <a:endParaRPr lang="de-DE" sz="1400" b="1" i="1" u="sng" dirty="0" smtClean="0">
              <a:solidFill>
                <a:schemeClr val="bg1"/>
              </a:solidFill>
            </a:endParaRPr>
          </a:p>
          <a:p>
            <a:pPr marL="285750" indent="-285750">
              <a:buFont typeface="Wingdings" panose="05000000000000000000" pitchFamily="2" charset="2"/>
              <a:buChar char="§"/>
            </a:pPr>
            <a:endParaRPr lang="de-DE" sz="1400" b="1" i="1" u="sng" dirty="0">
              <a:solidFill>
                <a:schemeClr val="bg1"/>
              </a:solidFill>
            </a:endParaRPr>
          </a:p>
          <a:p>
            <a:pPr marL="285750" indent="-285750">
              <a:buFont typeface="Wingdings" panose="05000000000000000000" pitchFamily="2" charset="2"/>
              <a:buChar char="§"/>
            </a:pPr>
            <a:r>
              <a:rPr lang="de-DE" sz="1400" b="1" i="1" u="sng" dirty="0" smtClean="0">
                <a:solidFill>
                  <a:srgbClr val="FF0000"/>
                </a:solidFill>
              </a:rPr>
              <a:t>Vermittlung </a:t>
            </a:r>
            <a:r>
              <a:rPr lang="de-DE" sz="1400" b="1" i="1" u="sng" dirty="0" smtClean="0">
                <a:solidFill>
                  <a:schemeClr val="bg1"/>
                </a:solidFill>
              </a:rPr>
              <a:t> </a:t>
            </a:r>
            <a:r>
              <a:rPr lang="de-DE" sz="1400" b="1" dirty="0" smtClean="0">
                <a:solidFill>
                  <a:schemeClr val="bg1"/>
                </a:solidFill>
              </a:rPr>
              <a:t>                          </a:t>
            </a:r>
            <a:br>
              <a:rPr lang="de-DE" sz="1400" b="1" dirty="0" smtClean="0">
                <a:solidFill>
                  <a:schemeClr val="bg1"/>
                </a:solidFill>
              </a:rPr>
            </a:br>
            <a:r>
              <a:rPr lang="de-DE" sz="1400" b="1" dirty="0" smtClean="0">
                <a:solidFill>
                  <a:schemeClr val="bg1"/>
                </a:solidFill>
              </a:rPr>
              <a:t>- </a:t>
            </a:r>
            <a:r>
              <a:rPr lang="de-DE" sz="1400" b="1" dirty="0" err="1">
                <a:solidFill>
                  <a:schemeClr val="bg1"/>
                </a:solidFill>
              </a:rPr>
              <a:t>Matching</a:t>
            </a:r>
            <a:r>
              <a:rPr lang="de-DE" sz="1400" b="1" dirty="0">
                <a:solidFill>
                  <a:schemeClr val="bg1"/>
                </a:solidFill>
              </a:rPr>
              <a:t> als Übersetzung  - Übersetzung von Marktsignalen beider Seiten (Arbeitgeber / Arbeitnehmer) bedient  </a:t>
            </a:r>
            <a:r>
              <a:rPr lang="de-DE" sz="1400" b="1" dirty="0" smtClean="0">
                <a:solidFill>
                  <a:schemeClr val="bg1"/>
                </a:solidFill>
              </a:rPr>
              <a:t>Stereotypen </a:t>
            </a:r>
            <a:r>
              <a:rPr lang="de-DE" sz="1400" b="1" dirty="0">
                <a:solidFill>
                  <a:schemeClr val="bg1"/>
                </a:solidFill>
              </a:rPr>
              <a:t>– Selektion durch Arbeitgeber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und </a:t>
            </a:r>
            <a:r>
              <a:rPr lang="de-DE" sz="1400" b="1" dirty="0">
                <a:solidFill>
                  <a:schemeClr val="bg1"/>
                </a:solidFill>
              </a:rPr>
              <a:t>Selbstselektion durch Bewerber/innen </a:t>
            </a:r>
            <a:r>
              <a:rPr lang="de-DE" sz="1400" b="1" dirty="0" smtClean="0">
                <a:solidFill>
                  <a:schemeClr val="bg1"/>
                </a:solidFill>
              </a:rPr>
              <a:t>werden nicht korrigiert </a:t>
            </a:r>
            <a:r>
              <a:rPr lang="de-DE" sz="1000" b="1" dirty="0" smtClean="0">
                <a:solidFill>
                  <a:schemeClr val="bg1"/>
                </a:solidFill>
                <a:hlinkClick r:id="rId3"/>
              </a:rPr>
              <a:t>http</a:t>
            </a:r>
            <a:r>
              <a:rPr lang="de-DE" sz="1000" b="1" dirty="0">
                <a:solidFill>
                  <a:schemeClr val="bg1"/>
                </a:solidFill>
                <a:hlinkClick r:id="rId3"/>
              </a:rPr>
              <a:t>://</a:t>
            </a:r>
            <a:r>
              <a:rPr lang="de-DE" sz="1000" b="1" dirty="0" smtClean="0">
                <a:solidFill>
                  <a:schemeClr val="bg1"/>
                </a:solidFill>
                <a:hlinkClick r:id="rId3"/>
              </a:rPr>
              <a:t>doku.iab.de/veranstaltungen/2015/WtP_Barthelheimer.pdf</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Deshalb </a:t>
            </a:r>
            <a:r>
              <a:rPr lang="de-DE" sz="1400" b="1" dirty="0">
                <a:solidFill>
                  <a:schemeClr val="bg1"/>
                </a:solidFill>
              </a:rPr>
              <a:t>hält Bettermann es für unerlässlich, zuerst die individuellen Bedarfe und Potenziale der Kundinnen </a:t>
            </a:r>
            <a:r>
              <a:rPr lang="de-DE" sz="1400" b="1" dirty="0" smtClean="0">
                <a:solidFill>
                  <a:schemeClr val="bg1"/>
                </a:solidFill>
              </a:rPr>
              <a:t>und Kunden </a:t>
            </a:r>
            <a:r>
              <a:rPr lang="de-DE" sz="1400" b="1" dirty="0">
                <a:solidFill>
                  <a:schemeClr val="bg1"/>
                </a:solidFill>
              </a:rPr>
              <a:t>zu erkennen, um dann den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passenden </a:t>
            </a:r>
            <a:r>
              <a:rPr lang="de-DE" sz="1400" b="1" dirty="0">
                <a:solidFill>
                  <a:schemeClr val="bg1"/>
                </a:solidFill>
              </a:rPr>
              <a:t>Arbeitgeber zu finden. „Wo passt der Langzeitarbeitslose </a:t>
            </a:r>
            <a:r>
              <a:rPr lang="de-DE" sz="1400" b="1" dirty="0" smtClean="0">
                <a:solidFill>
                  <a:schemeClr val="bg1"/>
                </a:solidFill>
              </a:rPr>
              <a:t>am besten hin </a:t>
            </a:r>
            <a:r>
              <a:rPr lang="de-DE" sz="1400" b="1" dirty="0">
                <a:solidFill>
                  <a:schemeClr val="bg1"/>
                </a:solidFill>
              </a:rPr>
              <a:t>und wie können wir ihn auf seinem Weg begleiten</a:t>
            </a:r>
            <a:r>
              <a:rPr lang="de-DE" sz="1400" b="1" dirty="0" smtClean="0">
                <a:solidFill>
                  <a:schemeClr val="bg1"/>
                </a:solidFill>
              </a:rPr>
              <a:t>?“</a:t>
            </a:r>
            <a:r>
              <a:rPr lang="de-DE" sz="1400" b="1" dirty="0">
                <a:solidFill>
                  <a:schemeClr val="bg1"/>
                </a:solidFill>
              </a:rPr>
              <a:t/>
            </a:r>
            <a:br>
              <a:rPr lang="de-DE" sz="1400" b="1" dirty="0">
                <a:solidFill>
                  <a:schemeClr val="bg1"/>
                </a:solidFill>
              </a:rPr>
            </a:br>
            <a:endParaRPr lang="de-DE" sz="1400" b="1" dirty="0">
              <a:solidFill>
                <a:srgbClr val="FF0000"/>
              </a:solidFill>
            </a:endParaRPr>
          </a:p>
          <a:p>
            <a:pPr marL="285750" indent="-285750">
              <a:buFont typeface="Wingdings" panose="05000000000000000000" pitchFamily="2" charset="2"/>
              <a:buChar char="§"/>
            </a:pPr>
            <a:r>
              <a:rPr lang="de-DE" sz="1400" b="1" i="1" u="sng" dirty="0">
                <a:solidFill>
                  <a:srgbClr val="FF0000"/>
                </a:solidFill>
              </a:rPr>
              <a:t>Perspektiven in Betrieben </a:t>
            </a:r>
            <a:r>
              <a:rPr lang="de-DE" sz="1400" b="1" dirty="0">
                <a:solidFill>
                  <a:srgbClr val="FF0000"/>
                </a:solidFill>
              </a:rPr>
              <a:t>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a:t>
            </a:r>
            <a:r>
              <a:rPr lang="de-DE" sz="1400" b="1" dirty="0">
                <a:solidFill>
                  <a:schemeClr val="bg1"/>
                </a:solidFill>
              </a:rPr>
              <a:t>„Arbeit statt nur Sozialhilfe“  (Idee der Schweizer Dock Gruppe  </a:t>
            </a:r>
            <a:r>
              <a:rPr lang="de-DE" sz="1000" b="1" dirty="0">
                <a:solidFill>
                  <a:schemeClr val="bg1"/>
                </a:solidFill>
                <a:hlinkClick r:id="rId4"/>
              </a:rPr>
              <a:t>http://www.dock-gruppe.ch</a:t>
            </a:r>
            <a:r>
              <a:rPr lang="de-DE" sz="1000" b="1" dirty="0" smtClean="0">
                <a:solidFill>
                  <a:schemeClr val="bg1"/>
                </a:solidFill>
                <a:hlinkClick r:id="rId4"/>
              </a:rPr>
              <a:t>/</a:t>
            </a:r>
            <a:r>
              <a:rPr lang="de-DE" sz="1000" b="1" dirty="0">
                <a:solidFill>
                  <a:schemeClr val="bg1"/>
                </a:solidFill>
              </a:rPr>
              <a:t> </a:t>
            </a:r>
            <a:r>
              <a:rPr lang="de-DE" sz="1400" b="1" dirty="0" smtClean="0">
                <a:solidFill>
                  <a:schemeClr val="bg1"/>
                </a:solidFill>
              </a:rPr>
              <a:t>)  </a:t>
            </a:r>
            <a:r>
              <a:rPr lang="de-DE" sz="1400" b="1" dirty="0">
                <a:solidFill>
                  <a:schemeClr val="bg1"/>
                </a:solidFill>
              </a:rPr>
              <a:t>- geförderte Integration </a:t>
            </a:r>
            <a:r>
              <a:rPr lang="de-DE" sz="1400" b="1" dirty="0" smtClean="0">
                <a:solidFill>
                  <a:schemeClr val="bg1"/>
                </a:solidFill>
              </a:rPr>
              <a:t>motivierter  Langzeitarbeitsloser </a:t>
            </a:r>
            <a:r>
              <a:rPr lang="de-DE" sz="1400" b="1" dirty="0">
                <a:solidFill>
                  <a:schemeClr val="bg1"/>
                </a:solidFill>
              </a:rPr>
              <a:t>in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Perspektivbetrieben </a:t>
            </a:r>
            <a:r>
              <a:rPr lang="de-DE" sz="1400" b="1" dirty="0">
                <a:solidFill>
                  <a:schemeClr val="bg1"/>
                </a:solidFill>
              </a:rPr>
              <a:t>oder privatwirtschaftlichen Unternehmen </a:t>
            </a:r>
            <a:r>
              <a:rPr lang="de-DE" sz="1000" b="1" dirty="0" smtClean="0">
                <a:solidFill>
                  <a:schemeClr val="bg1"/>
                </a:solidFill>
                <a:hlinkClick r:id="rId5"/>
              </a:rPr>
              <a:t>http</a:t>
            </a:r>
            <a:r>
              <a:rPr lang="de-DE" sz="1000" b="1" dirty="0">
                <a:solidFill>
                  <a:schemeClr val="bg1"/>
                </a:solidFill>
                <a:hlinkClick r:id="rId5"/>
              </a:rPr>
              <a:t>://</a:t>
            </a:r>
            <a:r>
              <a:rPr lang="de-DE" sz="1000" b="1" dirty="0" smtClean="0">
                <a:solidFill>
                  <a:schemeClr val="bg1"/>
                </a:solidFill>
                <a:hlinkClick r:id="rId5"/>
              </a:rPr>
              <a:t>doku.iab.de/veranstaltungen/2015/WtP_Bettermann.pdf</a:t>
            </a:r>
            <a:r>
              <a:rPr lang="de-DE" sz="1400" b="1" dirty="0">
                <a:solidFill>
                  <a:schemeClr val="bg1"/>
                </a:solidFill>
              </a:rPr>
              <a:t/>
            </a:r>
            <a:br>
              <a:rPr lang="de-DE" sz="1400" b="1" dirty="0">
                <a:solidFill>
                  <a:schemeClr val="bg1"/>
                </a:solidFill>
              </a:rPr>
            </a:br>
            <a:endParaRPr lang="de-DE" sz="1400" b="1" dirty="0">
              <a:solidFill>
                <a:schemeClr val="bg1"/>
              </a:solidFill>
            </a:endParaRPr>
          </a:p>
          <a:p>
            <a:pPr marL="285750" indent="-285750">
              <a:buFont typeface="Wingdings" panose="05000000000000000000" pitchFamily="2" charset="2"/>
              <a:buChar char="§"/>
            </a:pPr>
            <a:r>
              <a:rPr lang="de-DE" sz="1400" b="1" i="1" u="sng" dirty="0">
                <a:solidFill>
                  <a:srgbClr val="FF0000"/>
                </a:solidFill>
              </a:rPr>
              <a:t>Wie sehen Betriebe </a:t>
            </a:r>
            <a:r>
              <a:rPr lang="de-DE" sz="1400" b="1" i="1" u="sng" dirty="0" smtClean="0">
                <a:solidFill>
                  <a:srgbClr val="FF0000"/>
                </a:solidFill>
              </a:rPr>
              <a:t>Langzeitarbeitslose</a:t>
            </a:r>
            <a:r>
              <a:rPr lang="de-DE" sz="1400" b="1" i="1" u="sng" dirty="0">
                <a:solidFill>
                  <a:srgbClr val="FF0000"/>
                </a:solidFill>
              </a:rPr>
              <a:t>?</a:t>
            </a:r>
            <a:r>
              <a:rPr lang="de-DE" sz="1400" b="1" dirty="0">
                <a:solidFill>
                  <a:srgbClr val="FF0000"/>
                </a:solidFill>
              </a:rPr>
              <a:t>  </a:t>
            </a:r>
            <a:r>
              <a:rPr lang="de-DE" sz="1400" b="1" dirty="0" smtClean="0">
                <a:solidFill>
                  <a:srgbClr val="FF0000"/>
                </a:solidFill>
              </a:rPr>
              <a:t>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a:t>
            </a:r>
            <a:r>
              <a:rPr lang="de-DE" sz="1400" b="1" dirty="0">
                <a:solidFill>
                  <a:schemeClr val="bg1"/>
                </a:solidFill>
              </a:rPr>
              <a:t>ein gutes Drittel der Betriebe in Deutschland ist bereit, die Bewerbungen Langzeitarbeitsloser im </a:t>
            </a:r>
            <a:r>
              <a:rPr lang="de-DE" sz="1400" b="1" dirty="0" smtClean="0">
                <a:solidFill>
                  <a:schemeClr val="bg1"/>
                </a:solidFill>
              </a:rPr>
              <a:t>Stellenbesetzungsprozess </a:t>
            </a:r>
            <a:r>
              <a:rPr lang="de-DE" sz="1400" b="1" dirty="0">
                <a:solidFill>
                  <a:schemeClr val="bg1"/>
                </a:solidFill>
              </a:rPr>
              <a:t>zu </a:t>
            </a:r>
            <a:r>
              <a:rPr lang="de-DE" sz="1400" b="1" dirty="0" smtClean="0">
                <a:solidFill>
                  <a:schemeClr val="bg1"/>
                </a:solidFill>
              </a:rPr>
              <a:t>berücksichtigen; </a:t>
            </a:r>
            <a:r>
              <a:rPr lang="de-DE" sz="1400" b="1" dirty="0">
                <a:solidFill>
                  <a:schemeClr val="bg1"/>
                </a:solidFill>
              </a:rPr>
              <a:t/>
            </a:r>
            <a:br>
              <a:rPr lang="de-DE" sz="1400" b="1" dirty="0">
                <a:solidFill>
                  <a:schemeClr val="bg1"/>
                </a:solidFill>
              </a:rPr>
            </a:br>
            <a:r>
              <a:rPr lang="de-DE" sz="1400" b="1" dirty="0" smtClean="0">
                <a:solidFill>
                  <a:schemeClr val="bg1"/>
                </a:solidFill>
              </a:rPr>
              <a:t>- </a:t>
            </a:r>
            <a:r>
              <a:rPr lang="de-DE" sz="1400" b="1" dirty="0">
                <a:solidFill>
                  <a:schemeClr val="bg1"/>
                </a:solidFill>
              </a:rPr>
              <a:t>wenn Betreibe Langzeitarbeitslose nicht berücksichtigen, scheint dies nicht auf prinzipielle </a:t>
            </a:r>
            <a:r>
              <a:rPr lang="de-DE" sz="1400" b="1" dirty="0" smtClean="0">
                <a:solidFill>
                  <a:schemeClr val="bg1"/>
                </a:solidFill>
              </a:rPr>
              <a:t>Vorurteile </a:t>
            </a:r>
            <a:r>
              <a:rPr lang="de-DE" sz="1400" b="1" dirty="0">
                <a:solidFill>
                  <a:schemeClr val="bg1"/>
                </a:solidFill>
              </a:rPr>
              <a:t>zurückzuführen zu </a:t>
            </a:r>
            <a:r>
              <a:rPr lang="de-DE" sz="1400" b="1" dirty="0" smtClean="0">
                <a:solidFill>
                  <a:schemeClr val="bg1"/>
                </a:solidFill>
              </a:rPr>
              <a:t>sein;</a:t>
            </a:r>
            <a:r>
              <a:rPr lang="de-DE" sz="1400" b="1" dirty="0">
                <a:solidFill>
                  <a:schemeClr val="bg1"/>
                </a:solidFill>
              </a:rPr>
              <a:t/>
            </a:r>
            <a:br>
              <a:rPr lang="de-DE" sz="1400" b="1" dirty="0">
                <a:solidFill>
                  <a:schemeClr val="bg1"/>
                </a:solidFill>
              </a:rPr>
            </a:br>
            <a:r>
              <a:rPr lang="de-DE" sz="1400" b="1" dirty="0" smtClean="0">
                <a:solidFill>
                  <a:schemeClr val="bg1"/>
                </a:solidFill>
              </a:rPr>
              <a:t>- </a:t>
            </a:r>
            <a:r>
              <a:rPr lang="de-DE" sz="1400" b="1" dirty="0">
                <a:solidFill>
                  <a:schemeClr val="bg1"/>
                </a:solidFill>
              </a:rPr>
              <a:t>Potential für die zukünftige Berücksichtigung besteht vor allem bei Betrieben, die positiv </a:t>
            </a:r>
            <a:r>
              <a:rPr lang="de-DE" sz="1400" b="1" dirty="0" smtClean="0">
                <a:solidFill>
                  <a:schemeClr val="bg1"/>
                </a:solidFill>
              </a:rPr>
              <a:t>bewerten, Langzeitarbeitslose bisher jedoch </a:t>
            </a:r>
            <a:r>
              <a:rPr lang="de-DE" sz="1400" b="1" dirty="0">
                <a:solidFill>
                  <a:schemeClr val="bg1"/>
                </a:solidFill>
              </a:rPr>
              <a:t>nicht </a:t>
            </a:r>
            <a:r>
              <a:rPr lang="de-DE" sz="1400" b="1" dirty="0" smtClean="0">
                <a:solidFill>
                  <a:schemeClr val="bg1"/>
                </a:solidFill>
              </a:rPr>
              <a:t>berücksichtigen;</a:t>
            </a:r>
            <a:r>
              <a:rPr lang="de-DE" sz="1400" b="1" dirty="0">
                <a:solidFill>
                  <a:schemeClr val="bg1"/>
                </a:solidFill>
              </a:rPr>
              <a:t/>
            </a:r>
            <a:br>
              <a:rPr lang="de-DE" sz="1400" b="1" dirty="0">
                <a:solidFill>
                  <a:schemeClr val="bg1"/>
                </a:solidFill>
              </a:rPr>
            </a:br>
            <a:r>
              <a:rPr lang="de-DE" sz="1400" b="1" dirty="0" smtClean="0">
                <a:solidFill>
                  <a:schemeClr val="bg1"/>
                </a:solidFill>
              </a:rPr>
              <a:t>- </a:t>
            </a:r>
            <a:r>
              <a:rPr lang="de-DE" sz="1400" b="1" dirty="0">
                <a:solidFill>
                  <a:schemeClr val="bg1"/>
                </a:solidFill>
              </a:rPr>
              <a:t>Kontakte können den Wiedereinstieg </a:t>
            </a:r>
            <a:r>
              <a:rPr lang="de-DE" sz="1400" b="1" dirty="0" smtClean="0">
                <a:solidFill>
                  <a:schemeClr val="bg1"/>
                </a:solidFill>
              </a:rPr>
              <a:t>erleichtern;</a:t>
            </a:r>
            <a:br>
              <a:rPr lang="de-DE" sz="1400" b="1" dirty="0" smtClean="0">
                <a:solidFill>
                  <a:schemeClr val="bg1"/>
                </a:solidFill>
              </a:rPr>
            </a:br>
            <a:r>
              <a:rPr lang="de-DE" sz="1400" b="1" dirty="0" smtClean="0">
                <a:solidFill>
                  <a:schemeClr val="bg1"/>
                </a:solidFill>
              </a:rPr>
              <a:t>- </a:t>
            </a:r>
            <a:r>
              <a:rPr lang="de-DE" sz="1400" b="1" dirty="0">
                <a:solidFill>
                  <a:schemeClr val="bg1"/>
                </a:solidFill>
              </a:rPr>
              <a:t>w</a:t>
            </a:r>
            <a:r>
              <a:rPr lang="de-DE" sz="1400" b="1" dirty="0" smtClean="0">
                <a:solidFill>
                  <a:schemeClr val="bg1"/>
                </a:solidFill>
              </a:rPr>
              <a:t>erden </a:t>
            </a:r>
            <a:r>
              <a:rPr lang="de-DE" sz="1400" b="1" dirty="0">
                <a:solidFill>
                  <a:schemeClr val="bg1"/>
                </a:solidFill>
              </a:rPr>
              <a:t>Langzeitarbeitslose nicht berücksichtigt, haben sie dennoch eine </a:t>
            </a:r>
            <a:r>
              <a:rPr lang="de-DE" sz="1400" b="1" dirty="0" smtClean="0">
                <a:solidFill>
                  <a:schemeClr val="bg1"/>
                </a:solidFill>
              </a:rPr>
              <a:t>Chance, </a:t>
            </a:r>
            <a:r>
              <a:rPr lang="de-DE" sz="1400" b="1" dirty="0">
                <a:solidFill>
                  <a:schemeClr val="bg1"/>
                </a:solidFill>
              </a:rPr>
              <a:t>wenn </a:t>
            </a:r>
            <a:r>
              <a:rPr lang="de-DE" sz="1400" b="1" dirty="0" smtClean="0">
                <a:solidFill>
                  <a:schemeClr val="bg1"/>
                </a:solidFill>
              </a:rPr>
              <a:t>eine persönliche Empfehlung erfolgte.</a:t>
            </a:r>
            <a:r>
              <a:rPr lang="de-DE" sz="1400" b="1" dirty="0">
                <a:solidFill>
                  <a:schemeClr val="bg1"/>
                </a:solidFill>
              </a:rPr>
              <a:t/>
            </a:r>
            <a:br>
              <a:rPr lang="de-DE" sz="1400" b="1" dirty="0">
                <a:solidFill>
                  <a:schemeClr val="bg1"/>
                </a:solidFill>
              </a:rPr>
            </a:br>
            <a:r>
              <a:rPr lang="de-DE" sz="1000" b="1" dirty="0" smtClean="0">
                <a:solidFill>
                  <a:schemeClr val="bg1"/>
                </a:solidFill>
              </a:rPr>
              <a:t>    </a:t>
            </a:r>
            <a:r>
              <a:rPr lang="de-DE" sz="1000" b="1" dirty="0" smtClean="0">
                <a:solidFill>
                  <a:schemeClr val="bg1"/>
                </a:solidFill>
                <a:hlinkClick r:id="rId6"/>
              </a:rPr>
              <a:t>http</a:t>
            </a:r>
            <a:r>
              <a:rPr lang="de-DE" sz="1000" b="1" dirty="0">
                <a:solidFill>
                  <a:schemeClr val="bg1"/>
                </a:solidFill>
                <a:hlinkClick r:id="rId6"/>
              </a:rPr>
              <a:t>://</a:t>
            </a:r>
            <a:r>
              <a:rPr lang="de-DE" sz="1000" b="1" dirty="0" smtClean="0">
                <a:solidFill>
                  <a:schemeClr val="bg1"/>
                </a:solidFill>
                <a:hlinkClick r:id="rId6"/>
              </a:rPr>
              <a:t>doku.iab.de/veranstaltungen/2015/WtP_Rebien.pdf</a:t>
            </a:r>
            <a:endParaRPr lang="de-DE" sz="1000" b="1" dirty="0">
              <a:solidFill>
                <a:schemeClr val="bg1"/>
              </a:solidFill>
            </a:endParaRPr>
          </a:p>
        </p:txBody>
      </p:sp>
    </p:spTree>
    <p:custDataLst>
      <p:tags r:id="rId1"/>
    </p:custDataLst>
    <p:extLst>
      <p:ext uri="{BB962C8B-B14F-4D97-AF65-F5344CB8AC3E}">
        <p14:creationId xmlns:p14="http://schemas.microsoft.com/office/powerpoint/2010/main" val="25161050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hteck 1"/>
          <p:cNvSpPr/>
          <p:nvPr/>
        </p:nvSpPr>
        <p:spPr>
          <a:xfrm>
            <a:off x="183182" y="490087"/>
            <a:ext cx="11168745" cy="6894195"/>
          </a:xfrm>
          <a:prstGeom prst="rect">
            <a:avLst/>
          </a:prstGeom>
        </p:spPr>
        <p:txBody>
          <a:bodyPr wrap="square">
            <a:spAutoFit/>
          </a:bodyPr>
          <a:lstStyle/>
          <a:p>
            <a:pPr marL="285750" indent="-285750">
              <a:buFont typeface="Courier New" panose="02070309020205020404" pitchFamily="49" charset="0"/>
              <a:buChar char="o"/>
            </a:pPr>
            <a:r>
              <a:rPr lang="de-DE" b="1" dirty="0" smtClean="0">
                <a:solidFill>
                  <a:schemeClr val="bg1"/>
                </a:solidFill>
              </a:rPr>
              <a:t>Deskription der Konferenzergebnisse – Öffentlich geförderte Beschäftigung</a:t>
            </a:r>
          </a:p>
          <a:p>
            <a:r>
              <a:rPr lang="de-DE" b="1" dirty="0" smtClean="0">
                <a:solidFill>
                  <a:schemeClr val="bg1"/>
                </a:solidFill>
              </a:rPr>
              <a:t> </a:t>
            </a:r>
            <a:endParaRPr lang="de-DE" sz="1400" b="1" dirty="0" smtClean="0">
              <a:solidFill>
                <a:schemeClr val="bg1"/>
              </a:solidFill>
            </a:endParaRPr>
          </a:p>
          <a:p>
            <a:pPr marL="285750" indent="-285750">
              <a:buFont typeface="Wingdings" panose="05000000000000000000" pitchFamily="2" charset="2"/>
              <a:buChar char="§"/>
            </a:pPr>
            <a:r>
              <a:rPr lang="de-DE" sz="1400" b="1" i="1" u="sng" dirty="0" smtClean="0">
                <a:solidFill>
                  <a:srgbClr val="FF0000"/>
                </a:solidFill>
              </a:rPr>
              <a:t>Öffentlich geförderte Beschäftigung </a:t>
            </a:r>
            <a:r>
              <a:rPr lang="de-DE" sz="1400" b="1" dirty="0" smtClean="0">
                <a:solidFill>
                  <a:srgbClr val="FF0000"/>
                </a:solidFill>
              </a:rPr>
              <a:t>   </a:t>
            </a:r>
            <a:r>
              <a:rPr lang="de-DE" sz="1400" b="1" dirty="0" smtClean="0">
                <a:solidFill>
                  <a:schemeClr val="bg1"/>
                </a:solidFill>
              </a:rPr>
              <a:t/>
            </a:r>
            <a:br>
              <a:rPr lang="de-DE" sz="1400" b="1" dirty="0" smtClean="0">
                <a:solidFill>
                  <a:schemeClr val="bg1"/>
                </a:solidFill>
              </a:rPr>
            </a:br>
            <a:r>
              <a:rPr lang="de-DE" sz="1400" b="1" dirty="0" smtClean="0">
                <a:solidFill>
                  <a:schemeClr val="bg1"/>
                </a:solidFill>
              </a:rPr>
              <a:t>- kann bei Langzeitarbeitslosen Arbeitsmarktintegration, Beschäftigungsfähigkeit und Teilhabe verbessern; </a:t>
            </a:r>
            <a:br>
              <a:rPr lang="de-DE" sz="1400" b="1" dirty="0" smtClean="0">
                <a:solidFill>
                  <a:schemeClr val="bg1"/>
                </a:solidFill>
              </a:rPr>
            </a:br>
            <a:r>
              <a:rPr lang="de-DE" sz="1400" b="1" dirty="0" smtClean="0">
                <a:solidFill>
                  <a:schemeClr val="bg1"/>
                </a:solidFill>
              </a:rPr>
              <a:t>- wichtig ist die Ausgestaltung und Zielgruppe;</a:t>
            </a:r>
            <a:br>
              <a:rPr lang="de-DE" sz="1400" b="1" dirty="0" smtClean="0">
                <a:solidFill>
                  <a:schemeClr val="bg1"/>
                </a:solidFill>
              </a:rPr>
            </a:br>
            <a:r>
              <a:rPr lang="de-DE" sz="1400" b="1" dirty="0" smtClean="0">
                <a:solidFill>
                  <a:schemeClr val="bg1"/>
                </a:solidFill>
              </a:rPr>
              <a:t>- Beispiel Sozialer Arbeitsmarkt: ca. 100.000 bis 200.000 besonders arbeitsmarktferne Personen, langfristige - aber nicht unbefristete Förderung </a:t>
            </a:r>
            <a:br>
              <a:rPr lang="de-DE" sz="1400" b="1" dirty="0" smtClean="0">
                <a:solidFill>
                  <a:schemeClr val="bg1"/>
                </a:solidFill>
              </a:rPr>
            </a:br>
            <a:r>
              <a:rPr lang="de-DE" sz="1400" b="1" dirty="0" smtClean="0">
                <a:solidFill>
                  <a:schemeClr val="bg1"/>
                </a:solidFill>
              </a:rPr>
              <a:t>   sinnvoll, außerdem flankierende parallele arbeitsmarktintegrative Maßnahmen erforderlich. </a:t>
            </a:r>
            <a:r>
              <a:rPr lang="de-DE" sz="1400" b="1" dirty="0">
                <a:solidFill>
                  <a:schemeClr val="bg1"/>
                </a:solidFill>
              </a:rPr>
              <a:t/>
            </a:r>
            <a:br>
              <a:rPr lang="de-DE" sz="1400" b="1" dirty="0">
                <a:solidFill>
                  <a:schemeClr val="bg1"/>
                </a:solidFill>
              </a:rPr>
            </a:br>
            <a:r>
              <a:rPr lang="de-DE" sz="1400" b="1" dirty="0" smtClean="0">
                <a:solidFill>
                  <a:schemeClr val="bg1"/>
                </a:solidFill>
              </a:rPr>
              <a:t>    </a:t>
            </a:r>
            <a:r>
              <a:rPr lang="de-DE" sz="1000" b="1" dirty="0" smtClean="0">
                <a:solidFill>
                  <a:schemeClr val="bg1"/>
                </a:solidFill>
                <a:hlinkClick r:id="rId3"/>
              </a:rPr>
              <a:t>http</a:t>
            </a:r>
            <a:r>
              <a:rPr lang="de-DE" sz="1000" b="1" dirty="0">
                <a:solidFill>
                  <a:schemeClr val="bg1"/>
                </a:solidFill>
                <a:hlinkClick r:id="rId3"/>
              </a:rPr>
              <a:t>://</a:t>
            </a:r>
            <a:r>
              <a:rPr lang="de-DE" sz="1000" b="1" dirty="0" smtClean="0">
                <a:solidFill>
                  <a:schemeClr val="bg1"/>
                </a:solidFill>
                <a:hlinkClick r:id="rId3"/>
              </a:rPr>
              <a:t>doku.iab.de/veranstaltungen/2015/WtP_Lietzmann.pdf#page=25</a:t>
            </a:r>
            <a:endParaRPr lang="de-DE" sz="1000" b="1" dirty="0" smtClean="0">
              <a:solidFill>
                <a:schemeClr val="bg1"/>
              </a:solidFill>
            </a:endParaRPr>
          </a:p>
          <a:p>
            <a:r>
              <a:rPr lang="de-DE" sz="1400" b="1" dirty="0">
                <a:solidFill>
                  <a:schemeClr val="bg1"/>
                </a:solidFill>
              </a:rPr>
              <a:t> </a:t>
            </a:r>
            <a:r>
              <a:rPr lang="de-DE" sz="1400" b="1" dirty="0" smtClean="0">
                <a:solidFill>
                  <a:schemeClr val="bg1"/>
                </a:solidFill>
              </a:rPr>
              <a:t>       - Zudem </a:t>
            </a:r>
            <a:r>
              <a:rPr lang="de-DE" sz="1400" b="1" dirty="0">
                <a:solidFill>
                  <a:schemeClr val="bg1"/>
                </a:solidFill>
              </a:rPr>
              <a:t>hat sich ein vorbereitendes und begleitendes Coaching als wesentlicher Faktor für eine </a:t>
            </a:r>
            <a:r>
              <a:rPr lang="de-DE" sz="1400" b="1" dirty="0" smtClean="0">
                <a:solidFill>
                  <a:schemeClr val="bg1"/>
                </a:solidFill>
              </a:rPr>
              <a:t>erfolgreiche Umsetzung herausgestellt</a:t>
            </a:r>
          </a:p>
          <a:p>
            <a:r>
              <a:rPr lang="de-DE" sz="1400" b="1" dirty="0" smtClean="0">
                <a:solidFill>
                  <a:schemeClr val="bg1"/>
                </a:solidFill>
              </a:rPr>
              <a:t>        - Bauer </a:t>
            </a:r>
            <a:r>
              <a:rPr lang="de-DE" sz="1400" b="1" dirty="0">
                <a:solidFill>
                  <a:schemeClr val="bg1"/>
                </a:solidFill>
              </a:rPr>
              <a:t>und Fuchs: „Eine sozialpädagogische Betreuung durch Job Coaches ist oftmals nötig</a:t>
            </a:r>
            <a:r>
              <a:rPr lang="de-DE" sz="1400" b="1" dirty="0" smtClean="0">
                <a:solidFill>
                  <a:schemeClr val="bg1"/>
                </a:solidFill>
              </a:rPr>
              <a:t>.“ </a:t>
            </a:r>
            <a:br>
              <a:rPr lang="de-DE" sz="1400" b="1" dirty="0" smtClean="0">
                <a:solidFill>
                  <a:schemeClr val="bg1"/>
                </a:solidFill>
              </a:rPr>
            </a:br>
            <a:r>
              <a:rPr lang="de-DE" sz="1400" b="1" dirty="0" smtClean="0">
                <a:solidFill>
                  <a:schemeClr val="bg1"/>
                </a:solidFill>
              </a:rPr>
              <a:t>           </a:t>
            </a:r>
            <a:r>
              <a:rPr lang="de-DE" sz="1000" b="1" dirty="0" smtClean="0">
                <a:solidFill>
                  <a:schemeClr val="bg1"/>
                </a:solidFill>
                <a:hlinkClick r:id="rId4"/>
              </a:rPr>
              <a:t>http</a:t>
            </a:r>
            <a:r>
              <a:rPr lang="de-DE" sz="1000" b="1" dirty="0">
                <a:solidFill>
                  <a:schemeClr val="bg1"/>
                </a:solidFill>
                <a:hlinkClick r:id="rId4"/>
              </a:rPr>
              <a:t>://</a:t>
            </a:r>
            <a:r>
              <a:rPr lang="de-DE" sz="1000" b="1" dirty="0" smtClean="0">
                <a:solidFill>
                  <a:schemeClr val="bg1"/>
                </a:solidFill>
                <a:hlinkClick r:id="rId4"/>
              </a:rPr>
              <a:t>doku.iab.de/veranstaltungen/2015/WtP_Bauer_Fuchs.pdf</a:t>
            </a:r>
            <a:endParaRPr lang="de-DE" sz="1400" dirty="0" smtClean="0">
              <a:solidFill>
                <a:schemeClr val="bg1"/>
              </a:solidFill>
            </a:endParaRPr>
          </a:p>
          <a:p>
            <a:endParaRPr lang="de-DE" sz="1400" b="1" dirty="0" smtClean="0">
              <a:solidFill>
                <a:schemeClr val="bg1"/>
              </a:solidFill>
            </a:endParaRPr>
          </a:p>
          <a:p>
            <a:pPr marL="285750" indent="-285750">
              <a:buFont typeface="Wingdings" panose="05000000000000000000" pitchFamily="2" charset="2"/>
              <a:buChar char="§"/>
            </a:pPr>
            <a:r>
              <a:rPr lang="de-DE" sz="1400" b="1" i="1" u="sng" dirty="0" smtClean="0">
                <a:solidFill>
                  <a:srgbClr val="FF0000"/>
                </a:solidFill>
              </a:rPr>
              <a:t>Ein-Euro-Jobs </a:t>
            </a:r>
            <a:r>
              <a:rPr lang="de-DE" sz="1400" b="1" dirty="0" smtClean="0">
                <a:solidFill>
                  <a:srgbClr val="FF0000"/>
                </a:solidFill>
              </a:rPr>
              <a:t>     </a:t>
            </a:r>
            <a:r>
              <a:rPr lang="de-DE" sz="1400" b="1" dirty="0" smtClean="0">
                <a:solidFill>
                  <a:schemeClr val="bg1"/>
                </a:solidFill>
              </a:rPr>
              <a:t>                                        </a:t>
            </a:r>
            <a:br>
              <a:rPr lang="de-DE" sz="1400" b="1" dirty="0" smtClean="0">
                <a:solidFill>
                  <a:schemeClr val="bg1"/>
                </a:solidFill>
              </a:rPr>
            </a:br>
            <a:r>
              <a:rPr lang="de-DE" sz="1400" b="1" dirty="0" smtClean="0">
                <a:solidFill>
                  <a:schemeClr val="bg1"/>
                </a:solidFill>
              </a:rPr>
              <a:t>- Keine verbesserten Beschäftigungschancen für Jugendliche und junge Erwachsene unter 25 Jahren;</a:t>
            </a:r>
            <a:br>
              <a:rPr lang="de-DE" sz="1400" b="1" dirty="0" smtClean="0">
                <a:solidFill>
                  <a:schemeClr val="bg1"/>
                </a:solidFill>
              </a:rPr>
            </a:br>
            <a:r>
              <a:rPr lang="de-DE" sz="1400" b="1" dirty="0" smtClean="0">
                <a:solidFill>
                  <a:schemeClr val="bg1"/>
                </a:solidFill>
              </a:rPr>
              <a:t>- mittelfristig können Ein-Euro-Jobs für verschiedene Gruppen von Teilnehmern einen Beitrag zur Arbeitsmarktintegration leisten;</a:t>
            </a:r>
          </a:p>
          <a:p>
            <a:r>
              <a:rPr lang="de-DE" sz="1400" b="1" dirty="0" smtClean="0">
                <a:solidFill>
                  <a:schemeClr val="bg1"/>
                </a:solidFill>
              </a:rPr>
              <a:t>       - Zielgruppenorientierung ist wichtig. Konzentration auf arbeitsmarktferne Leistungsbezieher ist sinnvoll;</a:t>
            </a:r>
            <a:br>
              <a:rPr lang="de-DE" sz="1400" b="1" dirty="0" smtClean="0">
                <a:solidFill>
                  <a:schemeClr val="bg1"/>
                </a:solidFill>
              </a:rPr>
            </a:br>
            <a:r>
              <a:rPr lang="de-DE" sz="1400" b="1" dirty="0" smtClean="0">
                <a:solidFill>
                  <a:schemeClr val="bg1"/>
                </a:solidFill>
              </a:rPr>
              <a:t>       - bisher wenig Erkenntnisse, welche Ausgestaltungsmerkmale Ein-Euro-Jobs erfolgreich machen. </a:t>
            </a:r>
            <a:br>
              <a:rPr lang="de-DE" sz="1400" b="1" dirty="0" smtClean="0">
                <a:solidFill>
                  <a:schemeClr val="bg1"/>
                </a:solidFill>
              </a:rPr>
            </a:br>
            <a:r>
              <a:rPr lang="de-DE" sz="1400" b="1" dirty="0" smtClean="0">
                <a:solidFill>
                  <a:schemeClr val="bg1"/>
                </a:solidFill>
              </a:rPr>
              <a:t>          </a:t>
            </a:r>
            <a:r>
              <a:rPr lang="de-DE" sz="1000" b="1" i="1" u="sng" dirty="0" smtClean="0">
                <a:solidFill>
                  <a:schemeClr val="bg1"/>
                </a:solidFill>
                <a:hlinkClick r:id="rId5"/>
              </a:rPr>
              <a:t>http</a:t>
            </a:r>
            <a:r>
              <a:rPr lang="de-DE" sz="1000" b="1" i="1" u="sng" dirty="0">
                <a:solidFill>
                  <a:schemeClr val="bg1"/>
                </a:solidFill>
                <a:hlinkClick r:id="rId5"/>
              </a:rPr>
              <a:t>://</a:t>
            </a:r>
            <a:r>
              <a:rPr lang="de-DE" sz="1000" b="1" i="1" u="sng" dirty="0" smtClean="0">
                <a:solidFill>
                  <a:schemeClr val="bg1"/>
                </a:solidFill>
                <a:hlinkClick r:id="rId5"/>
              </a:rPr>
              <a:t>doku.iab.de/veranstaltungen/2015/WtP_Hohmeyer.pdf</a:t>
            </a:r>
            <a:endParaRPr lang="de-DE" sz="1000" b="1" i="1" u="sng" dirty="0" smtClean="0">
              <a:solidFill>
                <a:schemeClr val="bg1"/>
              </a:solidFill>
            </a:endParaRPr>
          </a:p>
          <a:p>
            <a:endParaRPr lang="de-DE" sz="1400" b="1" i="1" u="sng" dirty="0">
              <a:solidFill>
                <a:schemeClr val="bg1"/>
              </a:solidFill>
            </a:endParaRPr>
          </a:p>
          <a:p>
            <a:endParaRPr lang="de-DE" sz="1400" b="1" i="1" u="sng" dirty="0" smtClean="0">
              <a:solidFill>
                <a:schemeClr val="bg1"/>
              </a:solidFill>
            </a:endParaRPr>
          </a:p>
          <a:p>
            <a:endParaRPr lang="de-DE" sz="1400" b="1" i="1" u="sng" dirty="0">
              <a:solidFill>
                <a:schemeClr val="bg1"/>
              </a:solidFill>
            </a:endParaRPr>
          </a:p>
          <a:p>
            <a:endParaRPr lang="de-DE" sz="1400" b="1" i="1" u="sng" dirty="0" smtClean="0">
              <a:solidFill>
                <a:schemeClr val="bg1"/>
              </a:solidFill>
            </a:endParaRPr>
          </a:p>
          <a:p>
            <a:endParaRPr lang="de-DE" sz="1400" b="1" i="1" u="sng" dirty="0">
              <a:solidFill>
                <a:schemeClr val="bg1"/>
              </a:solidFill>
            </a:endParaRPr>
          </a:p>
          <a:p>
            <a:endParaRPr lang="de-DE" sz="1400" b="1" i="1" u="sng" dirty="0" smtClean="0">
              <a:solidFill>
                <a:schemeClr val="bg1"/>
              </a:solidFill>
            </a:endParaRPr>
          </a:p>
          <a:p>
            <a:endParaRPr lang="de-DE" sz="1400" b="1" i="1" u="sng" dirty="0">
              <a:solidFill>
                <a:schemeClr val="bg1"/>
              </a:solidFill>
            </a:endParaRPr>
          </a:p>
          <a:p>
            <a:endParaRPr lang="de-DE" sz="1400" b="1" i="1" u="sng" dirty="0" smtClean="0">
              <a:solidFill>
                <a:schemeClr val="bg1"/>
              </a:solidFill>
            </a:endParaRPr>
          </a:p>
          <a:p>
            <a:endParaRPr lang="de-DE" sz="1400" b="1" i="1" u="sng" dirty="0">
              <a:solidFill>
                <a:schemeClr val="bg1"/>
              </a:solidFill>
            </a:endParaRPr>
          </a:p>
          <a:p>
            <a:endParaRPr lang="de-DE" sz="1400" b="1" i="1" u="sng" dirty="0" smtClean="0">
              <a:solidFill>
                <a:schemeClr val="bg1"/>
              </a:solidFill>
            </a:endParaRPr>
          </a:p>
          <a:p>
            <a:endParaRPr lang="de-DE" sz="1400" b="1" i="1" u="sng" dirty="0">
              <a:solidFill>
                <a:schemeClr val="bg1"/>
              </a:solidFill>
            </a:endParaRPr>
          </a:p>
          <a:p>
            <a:r>
              <a:rPr lang="de-DE" sz="1400" b="1" i="1" u="sng" dirty="0" smtClean="0">
                <a:solidFill>
                  <a:schemeClr val="bg1"/>
                </a:solidFill>
              </a:rPr>
              <a:t/>
            </a:r>
            <a:br>
              <a:rPr lang="de-DE" sz="1400" b="1" i="1" u="sng" dirty="0" smtClean="0">
                <a:solidFill>
                  <a:schemeClr val="bg1"/>
                </a:solidFill>
              </a:rPr>
            </a:br>
            <a:r>
              <a:rPr lang="de-DE" sz="1400" b="1" dirty="0" smtClean="0">
                <a:solidFill>
                  <a:schemeClr val="bg1"/>
                </a:solidFill>
              </a:rPr>
              <a:t>                                                                               </a:t>
            </a:r>
            <a:endParaRPr lang="de-DE" sz="1400" b="1" i="1" dirty="0" smtClean="0">
              <a:solidFill>
                <a:schemeClr val="bg1"/>
              </a:solidFill>
            </a:endParaRPr>
          </a:p>
        </p:txBody>
      </p:sp>
    </p:spTree>
    <p:custDataLst>
      <p:tags r:id="rId1"/>
    </p:custDataLst>
    <p:extLst>
      <p:ext uri="{BB962C8B-B14F-4D97-AF65-F5344CB8AC3E}">
        <p14:creationId xmlns:p14="http://schemas.microsoft.com/office/powerpoint/2010/main" val="714497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hteck 1"/>
          <p:cNvSpPr/>
          <p:nvPr/>
        </p:nvSpPr>
        <p:spPr>
          <a:xfrm>
            <a:off x="451778" y="467832"/>
            <a:ext cx="10733673" cy="5970865"/>
          </a:xfrm>
          <a:prstGeom prst="rect">
            <a:avLst/>
          </a:prstGeom>
        </p:spPr>
        <p:txBody>
          <a:bodyPr wrap="square">
            <a:spAutoFit/>
          </a:bodyPr>
          <a:lstStyle/>
          <a:p>
            <a:pPr marL="285750" indent="-285750">
              <a:buFont typeface="Courier New" panose="02070309020205020404" pitchFamily="49" charset="0"/>
              <a:buChar char="o"/>
            </a:pPr>
            <a:r>
              <a:rPr lang="de-DE" b="1" dirty="0" smtClean="0">
                <a:solidFill>
                  <a:schemeClr val="bg1"/>
                </a:solidFill>
              </a:rPr>
              <a:t>Deskription der Konferenzergebnisse - Man kann festhalten:</a:t>
            </a:r>
            <a:r>
              <a:rPr lang="de-DE" sz="1300" b="1" dirty="0" smtClean="0">
                <a:solidFill>
                  <a:schemeClr val="bg1"/>
                </a:solidFill>
              </a:rPr>
              <a:t/>
            </a:r>
            <a:br>
              <a:rPr lang="de-DE" sz="1300" b="1" dirty="0" smtClean="0">
                <a:solidFill>
                  <a:schemeClr val="bg1"/>
                </a:solidFill>
              </a:rPr>
            </a:br>
            <a:r>
              <a:rPr lang="de-DE" sz="100" b="1" dirty="0" smtClean="0">
                <a:solidFill>
                  <a:schemeClr val="bg1"/>
                </a:solidFill>
              </a:rPr>
              <a:t/>
            </a:r>
            <a:br>
              <a:rPr lang="de-DE" sz="100" b="1" dirty="0" smtClean="0">
                <a:solidFill>
                  <a:schemeClr val="bg1"/>
                </a:solidFill>
              </a:rPr>
            </a:br>
            <a:endParaRPr lang="de-DE" sz="1300" b="1" dirty="0" smtClean="0">
              <a:solidFill>
                <a:schemeClr val="bg1"/>
              </a:solidFill>
            </a:endParaRPr>
          </a:p>
          <a:p>
            <a:pPr marL="342900" indent="-342900">
              <a:buFont typeface="Wingdings" panose="05000000000000000000" pitchFamily="2" charset="2"/>
              <a:buChar char="§"/>
            </a:pPr>
            <a:r>
              <a:rPr lang="de-DE" sz="1300" b="1" dirty="0" smtClean="0">
                <a:solidFill>
                  <a:schemeClr val="bg1"/>
                </a:solidFill>
              </a:rPr>
              <a:t>dass die Langzeitarbeitslosigkeit hartnäckig nicht sinkt, obwohl die Arbeitskräftenachfrage ungebrochen hoch ist;</a:t>
            </a:r>
          </a:p>
          <a:p>
            <a:pPr marL="342900" indent="-342900">
              <a:buFont typeface="Wingdings" panose="05000000000000000000" pitchFamily="2" charset="2"/>
              <a:buChar char="§"/>
            </a:pPr>
            <a:r>
              <a:rPr lang="de-DE" sz="1300" b="1" dirty="0" smtClean="0">
                <a:solidFill>
                  <a:schemeClr val="bg1"/>
                </a:solidFill>
              </a:rPr>
              <a:t>dass Langzeitarbeitslosigkeit arm (nicht nur Langzeitarbeitslose, sondern auch Kommunen) macht und vielfältige Folgeprobleme (Gesundheit, Psyche, Arbeitsfähigkeit, Sozialkontakte…) verursachen kann;</a:t>
            </a:r>
          </a:p>
          <a:p>
            <a:pPr marL="342900" indent="-342900">
              <a:buFont typeface="Wingdings" panose="05000000000000000000" pitchFamily="2" charset="2"/>
              <a:buChar char="§"/>
            </a:pPr>
            <a:r>
              <a:rPr lang="de-DE" sz="1300" b="1" dirty="0" smtClean="0">
                <a:solidFill>
                  <a:schemeClr val="bg1"/>
                </a:solidFill>
              </a:rPr>
              <a:t>dass man Heterogenität / Verschiedenartigkeit als Problem sieht;</a:t>
            </a:r>
          </a:p>
          <a:p>
            <a:pPr marL="342900" indent="-342900">
              <a:buFont typeface="Wingdings" panose="05000000000000000000" pitchFamily="2" charset="2"/>
              <a:buChar char="§"/>
            </a:pPr>
            <a:r>
              <a:rPr lang="de-DE" sz="1300" b="1" dirty="0">
                <a:solidFill>
                  <a:schemeClr val="bg1"/>
                </a:solidFill>
              </a:rPr>
              <a:t>d</a:t>
            </a:r>
            <a:r>
              <a:rPr lang="de-DE" sz="1300" b="1" dirty="0" smtClean="0">
                <a:solidFill>
                  <a:schemeClr val="bg1"/>
                </a:solidFill>
              </a:rPr>
              <a:t>ass neue Wege der Kundensegmentierung als notwendig erachtet werden;</a:t>
            </a:r>
          </a:p>
          <a:p>
            <a:pPr marL="342900" indent="-342900">
              <a:buFont typeface="Wingdings" panose="05000000000000000000" pitchFamily="2" charset="2"/>
              <a:buChar char="§"/>
            </a:pPr>
            <a:r>
              <a:rPr lang="de-DE" sz="1300" b="1" dirty="0" smtClean="0">
                <a:solidFill>
                  <a:schemeClr val="bg1"/>
                </a:solidFill>
              </a:rPr>
              <a:t>dass man kundengruppenspezifische Konzepte zur Ansprache in der Betreuung und Beratung entwickelt; </a:t>
            </a:r>
          </a:p>
          <a:p>
            <a:pPr marL="342900" indent="-342900">
              <a:buFont typeface="Wingdings" panose="05000000000000000000" pitchFamily="2" charset="2"/>
              <a:buChar char="§"/>
            </a:pPr>
            <a:r>
              <a:rPr lang="de-DE" sz="1300" b="1" dirty="0" smtClean="0">
                <a:solidFill>
                  <a:schemeClr val="bg1"/>
                </a:solidFill>
              </a:rPr>
              <a:t>dass man komplexe Problemlagen durch eine bessere Diagnose und einem entsprechend verbesserten ausdifferenzierten Instrumentenkasten beherrschbar machen möchte;</a:t>
            </a:r>
          </a:p>
          <a:p>
            <a:pPr marL="342900" indent="-342900">
              <a:buFont typeface="Wingdings" panose="05000000000000000000" pitchFamily="2" charset="2"/>
              <a:buChar char="§"/>
            </a:pPr>
            <a:r>
              <a:rPr lang="de-DE" sz="1300" b="1" dirty="0" smtClean="0">
                <a:solidFill>
                  <a:schemeClr val="bg1"/>
                </a:solidFill>
              </a:rPr>
              <a:t>dass man aber auch sieht, dass nicht jedes Problem immer auch ein Vermittlungshemmnis darstellen muss, nicht </a:t>
            </a:r>
            <a:r>
              <a:rPr lang="de-DE" sz="1300" b="1" dirty="0">
                <a:solidFill>
                  <a:schemeClr val="bg1"/>
                </a:solidFill>
              </a:rPr>
              <a:t>zu jedem Problem </a:t>
            </a:r>
            <a:r>
              <a:rPr lang="de-DE" sz="1300" b="1" dirty="0" smtClean="0">
                <a:solidFill>
                  <a:schemeClr val="bg1"/>
                </a:solidFill>
              </a:rPr>
              <a:t>sofort eine Handlungsstrategie </a:t>
            </a:r>
            <a:r>
              <a:rPr lang="de-DE" sz="1300" b="1" dirty="0">
                <a:solidFill>
                  <a:schemeClr val="bg1"/>
                </a:solidFill>
              </a:rPr>
              <a:t>entwickelt </a:t>
            </a:r>
            <a:r>
              <a:rPr lang="de-DE" sz="1300" b="1" dirty="0" smtClean="0">
                <a:solidFill>
                  <a:schemeClr val="bg1"/>
                </a:solidFill>
              </a:rPr>
              <a:t>werden sollte und man Probleme ggf. auch „nur“ respektvoll wahrnehmen  </a:t>
            </a:r>
            <a:r>
              <a:rPr lang="de-DE" sz="1300" b="1" dirty="0">
                <a:solidFill>
                  <a:schemeClr val="bg1"/>
                </a:solidFill>
              </a:rPr>
              <a:t>und </a:t>
            </a:r>
            <a:r>
              <a:rPr lang="de-DE" sz="1300" b="1" dirty="0" smtClean="0">
                <a:solidFill>
                  <a:schemeClr val="bg1"/>
                </a:solidFill>
              </a:rPr>
              <a:t>anerkennen sollte;</a:t>
            </a:r>
          </a:p>
          <a:p>
            <a:pPr marL="285750" indent="-285750">
              <a:buFont typeface="Wingdings" panose="05000000000000000000" pitchFamily="2" charset="2"/>
              <a:buChar char="§"/>
            </a:pPr>
            <a:r>
              <a:rPr lang="de-DE" sz="1300" b="1" dirty="0" smtClean="0">
                <a:solidFill>
                  <a:schemeClr val="bg1"/>
                </a:solidFill>
              </a:rPr>
              <a:t>  dass ein langer </a:t>
            </a:r>
            <a:r>
              <a:rPr lang="de-DE" sz="1300" b="1" dirty="0">
                <a:solidFill>
                  <a:schemeClr val="bg1"/>
                </a:solidFill>
              </a:rPr>
              <a:t>Atem bei der Integration </a:t>
            </a:r>
            <a:r>
              <a:rPr lang="de-DE" sz="1300" b="1" dirty="0" smtClean="0">
                <a:solidFill>
                  <a:schemeClr val="bg1"/>
                </a:solidFill>
              </a:rPr>
              <a:t>notwendig</a:t>
            </a:r>
            <a:r>
              <a:rPr lang="de-DE" sz="1300" b="1" dirty="0">
                <a:solidFill>
                  <a:schemeClr val="bg1"/>
                </a:solidFill>
              </a:rPr>
              <a:t> </a:t>
            </a:r>
            <a:r>
              <a:rPr lang="de-DE" sz="1300" b="1" dirty="0" smtClean="0">
                <a:solidFill>
                  <a:schemeClr val="bg1"/>
                </a:solidFill>
              </a:rPr>
              <a:t>ist und  ein </a:t>
            </a:r>
            <a:r>
              <a:rPr lang="de-DE" sz="1300" b="1" dirty="0">
                <a:solidFill>
                  <a:schemeClr val="bg1"/>
                </a:solidFill>
              </a:rPr>
              <a:t>Dialog auf </a:t>
            </a:r>
            <a:r>
              <a:rPr lang="de-DE" sz="1300" b="1" dirty="0" smtClean="0">
                <a:solidFill>
                  <a:schemeClr val="bg1"/>
                </a:solidFill>
              </a:rPr>
              <a:t>Augenhöhe, die persönliche Beziehung und </a:t>
            </a:r>
            <a:r>
              <a:rPr lang="de-DE" sz="1300" b="1" dirty="0">
                <a:solidFill>
                  <a:schemeClr val="bg1"/>
                </a:solidFill>
              </a:rPr>
              <a:t>ein </a:t>
            </a:r>
            <a:r>
              <a:rPr lang="de-DE" sz="1300" b="1" dirty="0" smtClean="0">
                <a:solidFill>
                  <a:schemeClr val="bg1"/>
                </a:solidFill>
              </a:rPr>
              <a:t>wertschätzender Umgang</a:t>
            </a:r>
            <a:r>
              <a:rPr lang="de-DE" sz="1300" b="1" dirty="0">
                <a:solidFill>
                  <a:schemeClr val="bg1"/>
                </a:solidFill>
              </a:rPr>
              <a:t/>
            </a:r>
            <a:br>
              <a:rPr lang="de-DE" sz="1300" b="1" dirty="0">
                <a:solidFill>
                  <a:schemeClr val="bg1"/>
                </a:solidFill>
              </a:rPr>
            </a:br>
            <a:r>
              <a:rPr lang="de-DE" sz="1300" b="1" dirty="0" smtClean="0">
                <a:solidFill>
                  <a:schemeClr val="bg1"/>
                </a:solidFill>
              </a:rPr>
              <a:t>  essenzielle </a:t>
            </a:r>
            <a:r>
              <a:rPr lang="de-DE" sz="1300" b="1" dirty="0">
                <a:solidFill>
                  <a:schemeClr val="bg1"/>
                </a:solidFill>
              </a:rPr>
              <a:t>Faktoren bei der Betreuung und Integration von Langzeitarbeitslosen </a:t>
            </a:r>
            <a:r>
              <a:rPr lang="de-DE" sz="1300" b="1" dirty="0" smtClean="0">
                <a:solidFill>
                  <a:schemeClr val="bg1"/>
                </a:solidFill>
              </a:rPr>
              <a:t>darstellen;</a:t>
            </a:r>
          </a:p>
          <a:p>
            <a:pPr marL="285750" indent="-285750">
              <a:buFont typeface="Wingdings" panose="05000000000000000000" pitchFamily="2" charset="2"/>
              <a:buChar char="§"/>
            </a:pPr>
            <a:r>
              <a:rPr lang="de-DE" sz="1300" b="1" dirty="0" smtClean="0">
                <a:solidFill>
                  <a:schemeClr val="bg1"/>
                </a:solidFill>
              </a:rPr>
              <a:t> dass man das klassische </a:t>
            </a:r>
            <a:r>
              <a:rPr lang="de-DE" sz="1300" b="1" dirty="0" err="1" smtClean="0">
                <a:solidFill>
                  <a:schemeClr val="bg1"/>
                </a:solidFill>
              </a:rPr>
              <a:t>Matching</a:t>
            </a:r>
            <a:r>
              <a:rPr lang="de-DE" sz="1300" b="1" dirty="0" smtClean="0">
                <a:solidFill>
                  <a:schemeClr val="bg1"/>
                </a:solidFill>
              </a:rPr>
              <a:t> in der Vermittlungstätigkeit und auch die Übersetzungsleitungen der Vermittlungsfachkräfte nicht immer als   </a:t>
            </a:r>
            <a:br>
              <a:rPr lang="de-DE" sz="1300" b="1" dirty="0" smtClean="0">
                <a:solidFill>
                  <a:schemeClr val="bg1"/>
                </a:solidFill>
              </a:rPr>
            </a:br>
            <a:r>
              <a:rPr lang="de-DE" sz="1300" b="1" dirty="0" smtClean="0">
                <a:solidFill>
                  <a:schemeClr val="bg1"/>
                </a:solidFill>
              </a:rPr>
              <a:t> zielführend erachtet und hier nach neuen Formaten sucht;</a:t>
            </a:r>
          </a:p>
          <a:p>
            <a:pPr marL="342900" indent="-342900">
              <a:buFont typeface="Wingdings" panose="05000000000000000000" pitchFamily="2" charset="2"/>
              <a:buChar char="§"/>
            </a:pPr>
            <a:r>
              <a:rPr lang="de-DE" sz="1300" b="1" dirty="0">
                <a:solidFill>
                  <a:schemeClr val="bg1"/>
                </a:solidFill>
              </a:rPr>
              <a:t>d</a:t>
            </a:r>
            <a:r>
              <a:rPr lang="de-DE" sz="1300" b="1" dirty="0" smtClean="0">
                <a:solidFill>
                  <a:schemeClr val="bg1"/>
                </a:solidFill>
              </a:rPr>
              <a:t>ass Integrationsprogramme (Aktivierung, Qualifizierung und Teilhabe) meist einseitig beim Individuum ansetzen und man Programme gemeinsam mit Unternehmen fördern sollte;</a:t>
            </a:r>
          </a:p>
          <a:p>
            <a:pPr marL="342900" indent="-342900">
              <a:buFont typeface="Wingdings" panose="05000000000000000000" pitchFamily="2" charset="2"/>
              <a:buChar char="§"/>
            </a:pPr>
            <a:r>
              <a:rPr lang="de-DE" sz="1300" b="1" dirty="0" smtClean="0">
                <a:solidFill>
                  <a:schemeClr val="bg1"/>
                </a:solidFill>
              </a:rPr>
              <a:t>dass Haushaltmittel für Qualifizierung sinken (weil man offensichtlich sein Glück in der Beratung und Sozialpädagogik sucht);</a:t>
            </a:r>
          </a:p>
          <a:p>
            <a:pPr marL="342900" indent="-342900">
              <a:buFont typeface="Wingdings" panose="05000000000000000000" pitchFamily="2" charset="2"/>
              <a:buChar char="§"/>
            </a:pPr>
            <a:r>
              <a:rPr lang="de-DE" sz="1300" b="1" dirty="0" smtClean="0">
                <a:solidFill>
                  <a:schemeClr val="bg1"/>
                </a:solidFill>
              </a:rPr>
              <a:t>dass Ein-Euro-Jobs oftmals keine verbesserten Beschäftigungschancen bewirken und überdies die Ausgestaltung von erfolgreichen Ein-Euro-Jobs völlig unklar ist;</a:t>
            </a:r>
          </a:p>
          <a:p>
            <a:pPr marL="342900" indent="-342900">
              <a:buFont typeface="Wingdings" panose="05000000000000000000" pitchFamily="2" charset="2"/>
              <a:buChar char="§"/>
            </a:pPr>
            <a:r>
              <a:rPr lang="de-DE" sz="1300" b="1" dirty="0" smtClean="0">
                <a:solidFill>
                  <a:schemeClr val="bg1"/>
                </a:solidFill>
              </a:rPr>
              <a:t>dass ein Sozialer Arbeitsmarkt von 100.000 bis 200.000 Plätzen in einem dynamischen Format (….) helfen - und wenn gut gemacht, sinnvoll sein kann;</a:t>
            </a:r>
          </a:p>
          <a:p>
            <a:pPr marL="342900" indent="-342900">
              <a:buFont typeface="Wingdings" panose="05000000000000000000" pitchFamily="2" charset="2"/>
              <a:buChar char="§"/>
            </a:pPr>
            <a:r>
              <a:rPr lang="de-DE" sz="1300" b="1" dirty="0">
                <a:solidFill>
                  <a:schemeClr val="bg1"/>
                </a:solidFill>
              </a:rPr>
              <a:t>d</a:t>
            </a:r>
            <a:r>
              <a:rPr lang="de-DE" sz="1300" b="1" dirty="0" smtClean="0">
                <a:solidFill>
                  <a:schemeClr val="bg1"/>
                </a:solidFill>
              </a:rPr>
              <a:t>ass man die Lösung für Langzeitarbeitslose am Markt </a:t>
            </a:r>
            <a:r>
              <a:rPr lang="de-DE" sz="1300" b="1" u="sng" dirty="0" smtClean="0">
                <a:solidFill>
                  <a:schemeClr val="bg1"/>
                </a:solidFill>
              </a:rPr>
              <a:t>(</a:t>
            </a:r>
            <a:r>
              <a:rPr lang="de-DE" sz="1300" b="1" dirty="0" smtClean="0">
                <a:solidFill>
                  <a:schemeClr val="bg1"/>
                </a:solidFill>
              </a:rPr>
              <a:t>Zusammentreffen von Angebot und Nachfrage</a:t>
            </a:r>
            <a:r>
              <a:rPr lang="de-DE" sz="1300" dirty="0" smtClean="0">
                <a:solidFill>
                  <a:schemeClr val="bg1"/>
                </a:solidFill>
              </a:rPr>
              <a:t>) </a:t>
            </a:r>
            <a:r>
              <a:rPr lang="de-DE" sz="1300" b="1" dirty="0" smtClean="0">
                <a:solidFill>
                  <a:schemeClr val="bg1"/>
                </a:solidFill>
              </a:rPr>
              <a:t>sehen sollte und man dabei vom </a:t>
            </a:r>
            <a:r>
              <a:rPr lang="de-DE" sz="1300" b="1" dirty="0">
                <a:solidFill>
                  <a:schemeClr val="bg1"/>
                </a:solidFill>
              </a:rPr>
              <a:t>Ende her </a:t>
            </a:r>
            <a:r>
              <a:rPr lang="de-DE" sz="1300" b="1" dirty="0" smtClean="0">
                <a:solidFill>
                  <a:schemeClr val="bg1"/>
                </a:solidFill>
              </a:rPr>
              <a:t>denken müsse, </a:t>
            </a:r>
            <a:r>
              <a:rPr lang="de-DE" sz="1300" b="1" dirty="0">
                <a:solidFill>
                  <a:schemeClr val="bg1"/>
                </a:solidFill>
              </a:rPr>
              <a:t>also die Integrationsstrategien auf Arbeitgeber ausrichten, die Langzeitarbeitslose einstellen bzw. ihnen zumindest die Chance auf ein Vorstellungsgespräch geben </a:t>
            </a:r>
            <a:r>
              <a:rPr lang="de-DE" sz="1300" b="1" dirty="0" smtClean="0">
                <a:solidFill>
                  <a:schemeClr val="bg1"/>
                </a:solidFill>
              </a:rPr>
              <a:t>würden und </a:t>
            </a:r>
          </a:p>
          <a:p>
            <a:pPr marL="342900" indent="-342900">
              <a:buFont typeface="Wingdings" panose="05000000000000000000" pitchFamily="2" charset="2"/>
              <a:buChar char="§"/>
            </a:pPr>
            <a:r>
              <a:rPr lang="de-DE" sz="1300" b="1" dirty="0" smtClean="0">
                <a:solidFill>
                  <a:schemeClr val="bg1"/>
                </a:solidFill>
              </a:rPr>
              <a:t>dass viele Arbeitgeber keine Vorurteile gegen Langzeitarbeitslose haben und diesen Beschäftigungschancen bei gutem Zuspruch bzw. auf  Empfehlung geben würden.</a:t>
            </a:r>
          </a:p>
        </p:txBody>
      </p:sp>
    </p:spTree>
    <p:custDataLst>
      <p:tags r:id="rId1"/>
    </p:custDataLst>
    <p:extLst>
      <p:ext uri="{BB962C8B-B14F-4D97-AF65-F5344CB8AC3E}">
        <p14:creationId xmlns:p14="http://schemas.microsoft.com/office/powerpoint/2010/main" val="3428672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feld 1"/>
          <p:cNvSpPr txBox="1"/>
          <p:nvPr/>
        </p:nvSpPr>
        <p:spPr>
          <a:xfrm>
            <a:off x="771246" y="86916"/>
            <a:ext cx="10605591" cy="6494085"/>
          </a:xfrm>
          <a:prstGeom prst="rect">
            <a:avLst/>
          </a:prstGeom>
          <a:noFill/>
        </p:spPr>
        <p:txBody>
          <a:bodyPr wrap="square" rtlCol="0">
            <a:spAutoFit/>
          </a:bodyPr>
          <a:lstStyle/>
          <a:p>
            <a:pPr marL="285750" indent="-285750">
              <a:buFont typeface="Courier New" panose="02070309020205020404" pitchFamily="49" charset="0"/>
              <a:buChar char="o"/>
            </a:pPr>
            <a:r>
              <a:rPr lang="de-DE" b="1" dirty="0" smtClean="0">
                <a:solidFill>
                  <a:schemeClr val="bg1"/>
                </a:solidFill>
              </a:rPr>
              <a:t>Deskription der Konferenzergebnisse - Interessante Statements und Bewertungen </a:t>
            </a:r>
            <a:r>
              <a:rPr lang="de-DE" sz="2400" b="1" i="1" dirty="0" smtClean="0">
                <a:solidFill>
                  <a:schemeClr val="bg1"/>
                </a:solidFill>
              </a:rPr>
              <a:t/>
            </a:r>
            <a:br>
              <a:rPr lang="de-DE" sz="2400" b="1" i="1" dirty="0" smtClean="0">
                <a:solidFill>
                  <a:schemeClr val="bg1"/>
                </a:solidFill>
              </a:rPr>
            </a:br>
            <a:endParaRPr lang="de-DE" sz="2400" b="1" i="1" dirty="0" smtClean="0">
              <a:solidFill>
                <a:schemeClr val="bg1"/>
              </a:solidFill>
            </a:endParaRPr>
          </a:p>
          <a:p>
            <a:pPr marL="285750" indent="-285750">
              <a:buFont typeface="Wingdings" panose="05000000000000000000" pitchFamily="2" charset="2"/>
              <a:buChar char="§"/>
            </a:pPr>
            <a:r>
              <a:rPr lang="de-DE" sz="1400" b="1" i="1" dirty="0" smtClean="0">
                <a:solidFill>
                  <a:schemeClr val="bg1"/>
                </a:solidFill>
              </a:rPr>
              <a:t>„Langzeitarbeitslosigkeit ist ein dunkler Fleck auf der weißen Weste des deutschen </a:t>
            </a:r>
            <a:r>
              <a:rPr lang="de-DE" sz="1400" b="1" i="1" dirty="0">
                <a:solidFill>
                  <a:schemeClr val="bg1"/>
                </a:solidFill>
              </a:rPr>
              <a:t>Arbeitsmarktes</a:t>
            </a:r>
            <a:r>
              <a:rPr lang="de-DE" sz="1400" b="1" i="1" dirty="0" smtClean="0">
                <a:solidFill>
                  <a:schemeClr val="bg1"/>
                </a:solidFill>
              </a:rPr>
              <a:t>“ </a:t>
            </a:r>
            <a:r>
              <a:rPr lang="de-DE" sz="1000" b="1" i="1" dirty="0" smtClean="0">
                <a:solidFill>
                  <a:schemeClr val="bg1"/>
                </a:solidFill>
                <a:hlinkClick r:id="rId3"/>
              </a:rPr>
              <a:t>http</a:t>
            </a:r>
            <a:r>
              <a:rPr lang="de-DE" sz="1000" b="1" i="1" dirty="0">
                <a:solidFill>
                  <a:schemeClr val="bg1"/>
                </a:solidFill>
                <a:hlinkClick r:id="rId3"/>
              </a:rPr>
              <a:t>://</a:t>
            </a:r>
            <a:r>
              <a:rPr lang="de-DE" sz="1000" b="1" i="1" dirty="0" smtClean="0">
                <a:solidFill>
                  <a:schemeClr val="bg1"/>
                </a:solidFill>
                <a:hlinkClick r:id="rId3"/>
              </a:rPr>
              <a:t>www.iab.de/de/veranstaltungen/konferenzen-und-workshops/langzeitarbeitslosigkeit/tagungsbericht.aspx</a:t>
            </a:r>
            <a:r>
              <a:rPr lang="de-DE" sz="1000" b="1" i="1" dirty="0" smtClean="0">
                <a:solidFill>
                  <a:schemeClr val="bg1"/>
                </a:solidFill>
              </a:rPr>
              <a:t> </a:t>
            </a:r>
            <a:r>
              <a:rPr lang="de-DE" sz="1400" b="1" i="1" dirty="0" smtClean="0">
                <a:solidFill>
                  <a:schemeClr val="bg1"/>
                </a:solidFill>
              </a:rPr>
              <a:t>IAB Direktor Prof. Dr. Joachim Möller</a:t>
            </a:r>
            <a:br>
              <a:rPr lang="de-DE" sz="1400" b="1" i="1" dirty="0" smtClean="0">
                <a:solidFill>
                  <a:schemeClr val="bg1"/>
                </a:solidFill>
              </a:rPr>
            </a:br>
            <a:endParaRPr lang="de-DE" sz="1400" b="1" i="1" dirty="0" smtClean="0">
              <a:solidFill>
                <a:schemeClr val="bg1"/>
              </a:solidFill>
            </a:endParaRPr>
          </a:p>
          <a:p>
            <a:pPr marL="285750" indent="-285750">
              <a:buFont typeface="Wingdings" panose="05000000000000000000" pitchFamily="2" charset="2"/>
              <a:buChar char="§"/>
            </a:pPr>
            <a:r>
              <a:rPr lang="de-DE" sz="1400" b="1" dirty="0">
                <a:solidFill>
                  <a:schemeClr val="bg1"/>
                </a:solidFill>
              </a:rPr>
              <a:t>Alt: „Man muss vom Ende her denken</a:t>
            </a:r>
            <a:r>
              <a:rPr lang="de-DE" sz="1400" b="1" dirty="0" smtClean="0">
                <a:solidFill>
                  <a:schemeClr val="bg1"/>
                </a:solidFill>
              </a:rPr>
              <a:t>.“ Alt </a:t>
            </a:r>
            <a:r>
              <a:rPr lang="de-DE" sz="1400" b="1" dirty="0">
                <a:solidFill>
                  <a:schemeClr val="bg1"/>
                </a:solidFill>
              </a:rPr>
              <a:t>sieht die Lösung für Langzeitarbeitslose am Markt. Dabei müsse man vom Ende her denken, also die Integrationsstrategien auf Arbeitgeber ausrichten, die Langzeitarbeitslose einstellen bzw. ihnen zumindest die Chance auf ein Vorstellungsgespräch geben </a:t>
            </a:r>
            <a:r>
              <a:rPr lang="de-DE" sz="1400" b="1" dirty="0" smtClean="0">
                <a:solidFill>
                  <a:schemeClr val="bg1"/>
                </a:solidFill>
              </a:rPr>
              <a:t>würden  </a:t>
            </a:r>
            <a:br>
              <a:rPr lang="de-DE" sz="1400" b="1" dirty="0" smtClean="0">
                <a:solidFill>
                  <a:schemeClr val="bg1"/>
                </a:solidFill>
              </a:rPr>
            </a:br>
            <a:r>
              <a:rPr lang="de-DE" sz="1000" b="1" i="1" dirty="0" smtClean="0">
                <a:solidFill>
                  <a:schemeClr val="bg1"/>
                </a:solidFill>
                <a:hlinkClick r:id="rId3"/>
              </a:rPr>
              <a:t>http</a:t>
            </a:r>
            <a:r>
              <a:rPr lang="de-DE" sz="1000" b="1" i="1" dirty="0">
                <a:solidFill>
                  <a:schemeClr val="bg1"/>
                </a:solidFill>
                <a:hlinkClick r:id="rId3"/>
              </a:rPr>
              <a:t>://</a:t>
            </a:r>
            <a:r>
              <a:rPr lang="de-DE" sz="1000" b="1" i="1" dirty="0" smtClean="0">
                <a:solidFill>
                  <a:schemeClr val="bg1"/>
                </a:solidFill>
                <a:hlinkClick r:id="rId3"/>
              </a:rPr>
              <a:t>www.iab.de/de/veranstaltungen/konferenzen-und-workshops/langzeitarbeitslosigkeit/tagungsbericht.aspx</a:t>
            </a:r>
            <a:endParaRPr lang="de-DE" sz="1000" b="1" i="1" dirty="0" smtClean="0">
              <a:solidFill>
                <a:schemeClr val="bg1"/>
              </a:solidFill>
            </a:endParaRPr>
          </a:p>
          <a:p>
            <a:pPr marL="285750" indent="-285750">
              <a:buFont typeface="Wingdings" panose="05000000000000000000" pitchFamily="2" charset="2"/>
              <a:buChar char="§"/>
            </a:pPr>
            <a:endParaRPr lang="de-DE" sz="1400" b="1" i="1" dirty="0" smtClean="0">
              <a:solidFill>
                <a:schemeClr val="bg1"/>
              </a:solidFill>
            </a:endParaRPr>
          </a:p>
          <a:p>
            <a:pPr marL="285750" indent="-285750">
              <a:buFont typeface="Wingdings" panose="05000000000000000000" pitchFamily="2" charset="2"/>
              <a:buChar char="§"/>
            </a:pPr>
            <a:r>
              <a:rPr lang="de-DE" sz="1400" b="1" dirty="0" smtClean="0">
                <a:solidFill>
                  <a:schemeClr val="bg1"/>
                </a:solidFill>
              </a:rPr>
              <a:t>Programme für Langzeitarbeitslose setzten meist am Individuum an (Aktivierung, Qualifizierung, Teilhabe) </a:t>
            </a:r>
            <a:r>
              <a:rPr lang="de-DE" sz="1000" b="1" i="1" dirty="0">
                <a:solidFill>
                  <a:schemeClr val="bg1"/>
                </a:solidFill>
                <a:hlinkClick r:id="rId4"/>
              </a:rPr>
              <a:t>http://</a:t>
            </a:r>
            <a:r>
              <a:rPr lang="de-DE" sz="1000" b="1" i="1" dirty="0" smtClean="0">
                <a:solidFill>
                  <a:schemeClr val="bg1"/>
                </a:solidFill>
                <a:hlinkClick r:id="rId4"/>
              </a:rPr>
              <a:t>doku.iab.de/veranstaltungen/2015/WtP_Lietzmann.pdf#page=17</a:t>
            </a:r>
            <a:r>
              <a:rPr lang="de-DE" sz="1400" b="1" i="1" dirty="0" smtClean="0">
                <a:solidFill>
                  <a:schemeClr val="bg1"/>
                </a:solidFill>
              </a:rPr>
              <a:t/>
            </a:r>
            <a:br>
              <a:rPr lang="de-DE" sz="1400" b="1" i="1" dirty="0" smtClean="0">
                <a:solidFill>
                  <a:schemeClr val="bg1"/>
                </a:solidFill>
              </a:rPr>
            </a:br>
            <a:endParaRPr lang="de-DE" sz="1400" b="1" i="1" dirty="0" smtClean="0">
              <a:solidFill>
                <a:schemeClr val="bg1"/>
              </a:solidFill>
            </a:endParaRPr>
          </a:p>
          <a:p>
            <a:pPr marL="285750" indent="-285750">
              <a:buFont typeface="Wingdings" panose="05000000000000000000" pitchFamily="2" charset="2"/>
              <a:buChar char="§"/>
            </a:pPr>
            <a:r>
              <a:rPr lang="de-DE" sz="1400" b="1" dirty="0" smtClean="0">
                <a:solidFill>
                  <a:schemeClr val="bg1"/>
                </a:solidFill>
              </a:rPr>
              <a:t>Abbau </a:t>
            </a:r>
            <a:r>
              <a:rPr lang="de-DE" sz="1400" b="1" dirty="0">
                <a:solidFill>
                  <a:schemeClr val="bg1"/>
                </a:solidFill>
              </a:rPr>
              <a:t>des Leistungsbezugs benötigt die Berücksichtigung des </a:t>
            </a:r>
            <a:r>
              <a:rPr lang="de-DE" sz="1400" b="1" dirty="0" smtClean="0">
                <a:solidFill>
                  <a:schemeClr val="bg1"/>
                </a:solidFill>
              </a:rPr>
              <a:t>Haushaltskontext </a:t>
            </a:r>
            <a:r>
              <a:rPr lang="de-DE" sz="1400" b="1" dirty="0">
                <a:solidFill>
                  <a:schemeClr val="bg1"/>
                </a:solidFill>
              </a:rPr>
              <a:t>sowie Qualität und Stabilität von </a:t>
            </a:r>
            <a:r>
              <a:rPr lang="de-DE" sz="1400" b="1" dirty="0" smtClean="0">
                <a:solidFill>
                  <a:schemeClr val="bg1"/>
                </a:solidFill>
              </a:rPr>
              <a:t>Beschäftigung - mit dem Abbau von Arbeitslosigkeit verringern sich viele Probleme  (z. B. finanzielle Probleme, soziale Probleme, persönliche Probleme, fachliche Probleme  ...)</a:t>
            </a:r>
            <a:r>
              <a:rPr lang="de-DE" sz="1400" b="1" dirty="0" smtClean="0">
                <a:solidFill>
                  <a:schemeClr val="bg1"/>
                </a:solidFill>
                <a:hlinkClick r:id="rId4"/>
              </a:rPr>
              <a:t> </a:t>
            </a:r>
            <a:r>
              <a:rPr lang="de-DE" sz="1000" b="1" i="1" dirty="0">
                <a:solidFill>
                  <a:schemeClr val="bg1"/>
                </a:solidFill>
                <a:hlinkClick r:id="rId4"/>
              </a:rPr>
              <a:t>http://doku.iab.de/veranstaltungen/2015/WtP_Lietzmann.pdf#page=17</a:t>
            </a:r>
            <a:r>
              <a:rPr lang="de-DE" sz="1000" b="1" i="1" dirty="0">
                <a:solidFill>
                  <a:schemeClr val="bg1"/>
                </a:solidFill>
              </a:rPr>
              <a:t> </a:t>
            </a:r>
          </a:p>
          <a:p>
            <a:pPr marL="285750" indent="-285750" algn="r">
              <a:buFont typeface="Wingdings" panose="05000000000000000000" pitchFamily="2" charset="2"/>
              <a:buChar char="§"/>
            </a:pPr>
            <a:endParaRPr lang="de-DE" sz="1400" b="1" i="1" dirty="0" smtClean="0">
              <a:solidFill>
                <a:schemeClr val="bg1"/>
              </a:solidFill>
            </a:endParaRPr>
          </a:p>
          <a:p>
            <a:pPr marL="285750" indent="-285750">
              <a:buFont typeface="Wingdings" panose="05000000000000000000" pitchFamily="2" charset="2"/>
              <a:buChar char="§"/>
            </a:pPr>
            <a:r>
              <a:rPr lang="de-DE" sz="1400" b="1" dirty="0" err="1" smtClean="0">
                <a:solidFill>
                  <a:schemeClr val="bg1"/>
                </a:solidFill>
              </a:rPr>
              <a:t>Matching</a:t>
            </a:r>
            <a:r>
              <a:rPr lang="de-DE" sz="1400" b="1" dirty="0" smtClean="0">
                <a:solidFill>
                  <a:schemeClr val="bg1"/>
                </a:solidFill>
              </a:rPr>
              <a:t> </a:t>
            </a:r>
            <a:r>
              <a:rPr lang="de-DE" sz="1400" b="1" dirty="0">
                <a:solidFill>
                  <a:schemeClr val="bg1"/>
                </a:solidFill>
              </a:rPr>
              <a:t>als Übersetzung  - Übersetzung von Marktsignalen beider Seiten (Arbeitgeber / Arbeitnehmer) bedient  </a:t>
            </a:r>
            <a:r>
              <a:rPr lang="de-DE" sz="1400" b="1" dirty="0" smtClean="0">
                <a:solidFill>
                  <a:schemeClr val="bg1"/>
                </a:solidFill>
              </a:rPr>
              <a:t>Stereotypen </a:t>
            </a:r>
            <a:r>
              <a:rPr lang="de-DE" sz="1400" b="1" dirty="0">
                <a:solidFill>
                  <a:schemeClr val="bg1"/>
                </a:solidFill>
              </a:rPr>
              <a:t>– Selektion durch Arbeitgeber und Selbstselektion durch Bewerber/innen werden nicht korrigiert  </a:t>
            </a:r>
            <a:r>
              <a:rPr lang="de-DE" sz="1400" b="1" dirty="0" smtClean="0">
                <a:solidFill>
                  <a:schemeClr val="bg1"/>
                </a:solidFill>
              </a:rPr>
              <a:t>- neue Interaktionsformate  werden notwendig </a:t>
            </a:r>
            <a:r>
              <a:rPr lang="de-DE" sz="1000" b="1" i="1" dirty="0" smtClean="0">
                <a:solidFill>
                  <a:schemeClr val="bg1"/>
                </a:solidFill>
                <a:hlinkClick r:id="rId5"/>
              </a:rPr>
              <a:t>http</a:t>
            </a:r>
            <a:r>
              <a:rPr lang="de-DE" sz="1000" b="1" i="1" dirty="0">
                <a:solidFill>
                  <a:schemeClr val="bg1"/>
                </a:solidFill>
                <a:hlinkClick r:id="rId5"/>
              </a:rPr>
              <a:t>://</a:t>
            </a:r>
            <a:r>
              <a:rPr lang="de-DE" sz="1000" b="1" i="1" dirty="0" smtClean="0">
                <a:solidFill>
                  <a:schemeClr val="bg1"/>
                </a:solidFill>
                <a:hlinkClick r:id="rId5"/>
              </a:rPr>
              <a:t>doku.iab.de/veranstaltungen/2015/WtP_Barthelheimer.pdf#page=25</a:t>
            </a:r>
            <a:endParaRPr lang="de-DE" sz="1000" b="1" i="1" dirty="0" smtClean="0">
              <a:solidFill>
                <a:schemeClr val="bg1"/>
              </a:solidFill>
            </a:endParaRPr>
          </a:p>
          <a:p>
            <a:pPr marL="285750" indent="-285750">
              <a:buFont typeface="Wingdings" panose="05000000000000000000" pitchFamily="2" charset="2"/>
              <a:buChar char="§"/>
            </a:pPr>
            <a:endParaRPr lang="de-DE" sz="1400" b="1" dirty="0" smtClean="0">
              <a:solidFill>
                <a:schemeClr val="bg1"/>
              </a:solidFill>
            </a:endParaRPr>
          </a:p>
          <a:p>
            <a:pPr marL="285750" indent="-285750">
              <a:buFont typeface="Wingdings" panose="05000000000000000000" pitchFamily="2" charset="2"/>
              <a:buChar char="§"/>
            </a:pPr>
            <a:r>
              <a:rPr lang="de-DE" sz="1400" b="1" dirty="0" smtClean="0">
                <a:solidFill>
                  <a:schemeClr val="bg1"/>
                </a:solidFill>
              </a:rPr>
              <a:t>Nicht jedes Problem ist ein Vermittlungshemmnis. Nicht zu jedem Problem sollte eine Handlungsstrategie entwickelt werden. Probleme sollten wahrgenommen und anerkannt werden. </a:t>
            </a:r>
            <a:r>
              <a:rPr lang="de-DE" sz="1000" b="1" dirty="0" smtClean="0">
                <a:solidFill>
                  <a:schemeClr val="bg1"/>
                </a:solidFill>
                <a:hlinkClick r:id="rId6"/>
              </a:rPr>
              <a:t>http</a:t>
            </a:r>
            <a:r>
              <a:rPr lang="de-DE" sz="1000" b="1" dirty="0">
                <a:solidFill>
                  <a:schemeClr val="bg1"/>
                </a:solidFill>
                <a:hlinkClick r:id="rId6"/>
              </a:rPr>
              <a:t>://</a:t>
            </a:r>
            <a:r>
              <a:rPr lang="de-DE" sz="1000" b="1" dirty="0" smtClean="0">
                <a:solidFill>
                  <a:schemeClr val="bg1"/>
                </a:solidFill>
                <a:hlinkClick r:id="rId6"/>
              </a:rPr>
              <a:t>doku.iab.de/veranstaltungen/2015/WtP_Barthelheimer.pdf#page=16</a:t>
            </a:r>
            <a:r>
              <a:rPr lang="de-DE" sz="1000" b="1" dirty="0" smtClean="0">
                <a:solidFill>
                  <a:schemeClr val="bg1"/>
                </a:solidFill>
              </a:rPr>
              <a:t/>
            </a:r>
            <a:br>
              <a:rPr lang="de-DE" sz="1000" b="1" dirty="0" smtClean="0">
                <a:solidFill>
                  <a:schemeClr val="bg1"/>
                </a:solidFill>
              </a:rPr>
            </a:br>
            <a:endParaRPr lang="de-DE" sz="1000" b="1" dirty="0" smtClean="0">
              <a:solidFill>
                <a:schemeClr val="bg1"/>
              </a:solidFill>
            </a:endParaRPr>
          </a:p>
          <a:p>
            <a:pPr marL="285750" indent="-285750">
              <a:buFont typeface="Wingdings" panose="05000000000000000000" pitchFamily="2" charset="2"/>
              <a:buChar char="§"/>
            </a:pPr>
            <a:r>
              <a:rPr lang="de-DE" sz="1400" b="1" dirty="0">
                <a:solidFill>
                  <a:schemeClr val="bg1"/>
                </a:solidFill>
              </a:rPr>
              <a:t>Ein Dialog auf Augenhöhe und ein wertschätzender Umgang stellen </a:t>
            </a:r>
            <a:r>
              <a:rPr lang="de-DE" sz="1400" b="1" dirty="0" smtClean="0">
                <a:solidFill>
                  <a:schemeClr val="bg1"/>
                </a:solidFill>
              </a:rPr>
              <a:t> für </a:t>
            </a:r>
            <a:r>
              <a:rPr lang="de-DE" sz="1400" b="1" dirty="0">
                <a:solidFill>
                  <a:schemeClr val="bg1"/>
                </a:solidFill>
              </a:rPr>
              <a:t>Brandenburg essenzielle Faktoren bei der Betreuung und Integration von Langzeitarbeitslosen </a:t>
            </a:r>
            <a:r>
              <a:rPr lang="de-DE" sz="1400" b="1" dirty="0" smtClean="0">
                <a:solidFill>
                  <a:schemeClr val="bg1"/>
                </a:solidFill>
              </a:rPr>
              <a:t>dar</a:t>
            </a:r>
            <a:r>
              <a:rPr lang="de-DE" sz="1000" b="1" dirty="0">
                <a:solidFill>
                  <a:schemeClr val="bg1"/>
                </a:solidFill>
              </a:rPr>
              <a:t/>
            </a:r>
            <a:br>
              <a:rPr lang="de-DE" sz="1000" b="1" dirty="0">
                <a:solidFill>
                  <a:schemeClr val="bg1"/>
                </a:solidFill>
              </a:rPr>
            </a:br>
            <a:r>
              <a:rPr lang="de-DE" sz="1000" b="1" dirty="0">
                <a:solidFill>
                  <a:schemeClr val="bg1"/>
                </a:solidFill>
              </a:rPr>
              <a:t> </a:t>
            </a:r>
            <a:r>
              <a:rPr lang="de-DE" sz="800" b="1" dirty="0" smtClean="0">
                <a:solidFill>
                  <a:schemeClr val="bg1"/>
                </a:solidFill>
                <a:hlinkClick r:id="rId7"/>
              </a:rPr>
              <a:t>http</a:t>
            </a:r>
            <a:r>
              <a:rPr lang="de-DE" sz="800" b="1" dirty="0">
                <a:solidFill>
                  <a:schemeClr val="bg1"/>
                </a:solidFill>
                <a:hlinkClick r:id="rId7"/>
              </a:rPr>
              <a:t>://www.iab.de/de/veranstaltungen/konferenzen-und-workshops/langzeitarbeitslosigkeit/podiumsdiskussion.aspx</a:t>
            </a:r>
            <a:endParaRPr lang="de-DE" sz="800" b="1" dirty="0">
              <a:solidFill>
                <a:schemeClr val="bg1"/>
              </a:solidFill>
            </a:endParaRPr>
          </a:p>
          <a:p>
            <a:pPr marL="285750" indent="-285750">
              <a:buFont typeface="Wingdings" panose="05000000000000000000" pitchFamily="2" charset="2"/>
              <a:buChar char="§"/>
            </a:pPr>
            <a:endParaRPr lang="de-DE" sz="1400" b="1" i="1" dirty="0" smtClean="0">
              <a:solidFill>
                <a:schemeClr val="bg1"/>
              </a:solidFill>
            </a:endParaRPr>
          </a:p>
          <a:p>
            <a:pPr marL="285750" indent="-285750">
              <a:buFont typeface="Wingdings" panose="05000000000000000000" pitchFamily="2" charset="2"/>
              <a:buChar char="§"/>
            </a:pPr>
            <a:r>
              <a:rPr lang="de-DE" sz="1400" b="1" dirty="0" smtClean="0">
                <a:solidFill>
                  <a:schemeClr val="bg1"/>
                </a:solidFill>
              </a:rPr>
              <a:t>Dr. </a:t>
            </a:r>
            <a:r>
              <a:rPr lang="de-DE" sz="1400" b="1" dirty="0" err="1" smtClean="0">
                <a:solidFill>
                  <a:schemeClr val="bg1"/>
                </a:solidFill>
              </a:rPr>
              <a:t>Adamy</a:t>
            </a:r>
            <a:r>
              <a:rPr lang="de-DE" sz="1400" b="1" dirty="0" smtClean="0">
                <a:solidFill>
                  <a:schemeClr val="bg1"/>
                </a:solidFill>
              </a:rPr>
              <a:t> : Ausgaben </a:t>
            </a:r>
            <a:r>
              <a:rPr lang="de-DE" sz="1400" b="1" dirty="0">
                <a:solidFill>
                  <a:schemeClr val="bg1"/>
                </a:solidFill>
              </a:rPr>
              <a:t>zu reduzieren anstatt zu </a:t>
            </a:r>
            <a:r>
              <a:rPr lang="de-DE" sz="1400" b="1" dirty="0" smtClean="0">
                <a:solidFill>
                  <a:schemeClr val="bg1"/>
                </a:solidFill>
              </a:rPr>
              <a:t>qualifizieren (berufliche Kompetenzentwicklung) </a:t>
            </a:r>
            <a:r>
              <a:rPr lang="de-DE" sz="1400" b="1" dirty="0">
                <a:solidFill>
                  <a:schemeClr val="bg1"/>
                </a:solidFill>
              </a:rPr>
              <a:t>ist falsch. </a:t>
            </a:r>
            <a:r>
              <a:rPr lang="de-DE" sz="1000" b="1" i="1" dirty="0">
                <a:solidFill>
                  <a:schemeClr val="bg1"/>
                </a:solidFill>
                <a:hlinkClick r:id="rId7"/>
              </a:rPr>
              <a:t>http://</a:t>
            </a:r>
            <a:r>
              <a:rPr lang="de-DE" sz="1000" b="1" i="1" dirty="0" smtClean="0">
                <a:solidFill>
                  <a:schemeClr val="bg1"/>
                </a:solidFill>
                <a:hlinkClick r:id="rId7"/>
              </a:rPr>
              <a:t>www.iab.de/de/veranstaltungen/konferenzen-und-workshops/langzeitarbeitslosigkeit/podiumsdiskussion.aspx</a:t>
            </a:r>
            <a:endParaRPr lang="de-DE" sz="1000" b="1" i="1" dirty="0" smtClean="0">
              <a:solidFill>
                <a:schemeClr val="bg1"/>
              </a:solidFill>
            </a:endParaRPr>
          </a:p>
        </p:txBody>
      </p:sp>
    </p:spTree>
    <p:custDataLst>
      <p:tags r:id="rId1"/>
    </p:custDataLst>
    <p:extLst>
      <p:ext uri="{BB962C8B-B14F-4D97-AF65-F5344CB8AC3E}">
        <p14:creationId xmlns:p14="http://schemas.microsoft.com/office/powerpoint/2010/main" val="2908886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hteck 1"/>
          <p:cNvSpPr/>
          <p:nvPr/>
        </p:nvSpPr>
        <p:spPr>
          <a:xfrm>
            <a:off x="794808" y="505165"/>
            <a:ext cx="11495316" cy="3385542"/>
          </a:xfrm>
          <a:prstGeom prst="rect">
            <a:avLst/>
          </a:prstGeom>
        </p:spPr>
        <p:txBody>
          <a:bodyPr wrap="square">
            <a:spAutoFit/>
          </a:bodyPr>
          <a:lstStyle/>
          <a:p>
            <a:pPr marL="285750" indent="-285750">
              <a:buFont typeface="Courier New" panose="02070309020205020404" pitchFamily="49" charset="0"/>
              <a:buChar char="o"/>
            </a:pPr>
            <a:r>
              <a:rPr lang="de-DE" b="1" dirty="0" smtClean="0">
                <a:solidFill>
                  <a:schemeClr val="bg1"/>
                </a:solidFill>
              </a:rPr>
              <a:t>Deskription der Konferenzergebnisse - Also, alles </a:t>
            </a:r>
            <a:r>
              <a:rPr lang="de-DE" b="1" dirty="0">
                <a:solidFill>
                  <a:schemeClr val="bg1"/>
                </a:solidFill>
              </a:rPr>
              <a:t>paletti !? </a:t>
            </a:r>
            <a:r>
              <a:rPr lang="de-DE" sz="1600" b="1" dirty="0" smtClean="0">
                <a:solidFill>
                  <a:schemeClr val="bg1"/>
                </a:solidFill>
              </a:rPr>
              <a:t/>
            </a:r>
            <a:br>
              <a:rPr lang="de-DE" sz="1600" b="1" dirty="0" smtClean="0">
                <a:solidFill>
                  <a:schemeClr val="bg1"/>
                </a:solidFill>
              </a:rPr>
            </a:br>
            <a:r>
              <a:rPr lang="de-DE" sz="1600" b="1" dirty="0" smtClean="0">
                <a:solidFill>
                  <a:schemeClr val="bg1"/>
                </a:solidFill>
              </a:rPr>
              <a:t/>
            </a:r>
            <a:br>
              <a:rPr lang="de-DE" sz="1600" b="1" dirty="0" smtClean="0">
                <a:solidFill>
                  <a:schemeClr val="bg1"/>
                </a:solidFill>
              </a:rPr>
            </a:br>
            <a:endParaRPr lang="de-DE" sz="1200" b="1" dirty="0" smtClean="0">
              <a:solidFill>
                <a:schemeClr val="bg1"/>
              </a:solidFill>
            </a:endParaRPr>
          </a:p>
          <a:p>
            <a:pPr marL="285750" indent="-285750">
              <a:buFont typeface="Wingdings" panose="05000000000000000000" pitchFamily="2" charset="2"/>
              <a:buChar char="ü"/>
            </a:pPr>
            <a:r>
              <a:rPr lang="de-DE" sz="1200" b="1" dirty="0" smtClean="0">
                <a:solidFill>
                  <a:schemeClr val="bg1"/>
                </a:solidFill>
              </a:rPr>
              <a:t>Status Quo - Der Arbeitsmarkt bleibt auf Erfolgskurs   </a:t>
            </a:r>
            <a:br>
              <a:rPr lang="de-DE" sz="1200" b="1" dirty="0" smtClean="0">
                <a:solidFill>
                  <a:schemeClr val="bg1"/>
                </a:solidFill>
              </a:rPr>
            </a:br>
            <a:r>
              <a:rPr lang="de-DE" sz="1200" b="1" dirty="0" smtClean="0">
                <a:solidFill>
                  <a:schemeClr val="bg1"/>
                </a:solidFill>
                <a:hlinkClick r:id="rId3"/>
              </a:rPr>
              <a:t>http</a:t>
            </a:r>
            <a:r>
              <a:rPr lang="de-DE" sz="1200" b="1" dirty="0">
                <a:solidFill>
                  <a:schemeClr val="bg1"/>
                </a:solidFill>
                <a:hlinkClick r:id="rId3"/>
              </a:rPr>
              <a:t>://</a:t>
            </a:r>
            <a:r>
              <a:rPr lang="de-DE" sz="1200" b="1" dirty="0" smtClean="0">
                <a:solidFill>
                  <a:schemeClr val="bg1"/>
                </a:solidFill>
                <a:hlinkClick r:id="rId3"/>
              </a:rPr>
              <a:t>doku.iab.de/kurzber/2015/kb0715.pdf</a:t>
            </a:r>
            <a:r>
              <a:rPr lang="de-DE" sz="1200" b="1" dirty="0">
                <a:solidFill>
                  <a:schemeClr val="bg1"/>
                </a:solidFill>
              </a:rPr>
              <a:t> </a:t>
            </a:r>
            <a:r>
              <a:rPr lang="de-DE" sz="1200" b="1" dirty="0" smtClean="0">
                <a:solidFill>
                  <a:schemeClr val="bg1"/>
                </a:solidFill>
              </a:rPr>
              <a:t/>
            </a:r>
            <a:br>
              <a:rPr lang="de-DE" sz="1200" b="1" dirty="0" smtClean="0">
                <a:solidFill>
                  <a:schemeClr val="bg1"/>
                </a:solidFill>
              </a:rPr>
            </a:br>
            <a:endParaRPr lang="de-DE" sz="1200" b="1" dirty="0" smtClean="0">
              <a:solidFill>
                <a:schemeClr val="bg1"/>
              </a:solidFill>
            </a:endParaRPr>
          </a:p>
          <a:p>
            <a:pPr marL="285750" indent="-285750">
              <a:buFont typeface="Wingdings" panose="05000000000000000000" pitchFamily="2" charset="2"/>
              <a:buChar char="ü"/>
            </a:pPr>
            <a:r>
              <a:rPr lang="de-DE" sz="1200" b="1" dirty="0" smtClean="0">
                <a:solidFill>
                  <a:schemeClr val="bg1"/>
                </a:solidFill>
              </a:rPr>
              <a:t>Ziel </a:t>
            </a:r>
            <a:r>
              <a:rPr lang="de-DE" sz="1200" b="1" dirty="0">
                <a:solidFill>
                  <a:schemeClr val="bg1"/>
                </a:solidFill>
              </a:rPr>
              <a:t>Vollbeschäftigung  </a:t>
            </a:r>
            <a:r>
              <a:rPr lang="de-DE" sz="1200" b="1" dirty="0" smtClean="0">
                <a:solidFill>
                  <a:schemeClr val="bg1"/>
                </a:solidFill>
              </a:rPr>
              <a:t/>
            </a:r>
            <a:br>
              <a:rPr lang="de-DE" sz="1200" b="1" dirty="0" smtClean="0">
                <a:solidFill>
                  <a:schemeClr val="bg1"/>
                </a:solidFill>
              </a:rPr>
            </a:br>
            <a:r>
              <a:rPr lang="de-DE" sz="1200" b="1" dirty="0" smtClean="0">
                <a:solidFill>
                  <a:schemeClr val="bg1"/>
                </a:solidFill>
                <a:hlinkClick r:id="rId4"/>
              </a:rPr>
              <a:t>http</a:t>
            </a:r>
            <a:r>
              <a:rPr lang="de-DE" sz="1200" b="1" dirty="0">
                <a:solidFill>
                  <a:schemeClr val="bg1"/>
                </a:solidFill>
                <a:hlinkClick r:id="rId4"/>
              </a:rPr>
              <a:t>://</a:t>
            </a:r>
            <a:r>
              <a:rPr lang="de-DE" sz="1200" b="1" dirty="0" smtClean="0">
                <a:solidFill>
                  <a:schemeClr val="bg1"/>
                </a:solidFill>
                <a:hlinkClick r:id="rId4"/>
              </a:rPr>
              <a:t>doku.iab.de/kurzber/2014/kb1514.pdf</a:t>
            </a:r>
            <a:r>
              <a:rPr lang="de-DE" sz="1200" b="1" dirty="0" smtClean="0">
                <a:solidFill>
                  <a:schemeClr val="bg1"/>
                </a:solidFill>
              </a:rPr>
              <a:t/>
            </a:r>
            <a:br>
              <a:rPr lang="de-DE" sz="1200" b="1" dirty="0" smtClean="0">
                <a:solidFill>
                  <a:schemeClr val="bg1"/>
                </a:solidFill>
              </a:rPr>
            </a:br>
            <a:endParaRPr lang="de-DE" sz="1200" b="1" dirty="0" smtClean="0">
              <a:solidFill>
                <a:schemeClr val="bg1"/>
              </a:solidFill>
            </a:endParaRPr>
          </a:p>
          <a:p>
            <a:pPr marL="285750" indent="-285750">
              <a:buFont typeface="Wingdings" panose="05000000000000000000" pitchFamily="2" charset="2"/>
              <a:buChar char="ü"/>
            </a:pPr>
            <a:r>
              <a:rPr lang="de-DE" sz="1200" b="1" dirty="0" smtClean="0">
                <a:solidFill>
                  <a:schemeClr val="bg1"/>
                </a:solidFill>
              </a:rPr>
              <a:t>BA-Chef Weise will Arbeitslosigkeit halbieren / Sich selbst überflüssig machen als Herausforderung für den Arbeitsmarkt </a:t>
            </a:r>
            <a:r>
              <a:rPr lang="de-DE" sz="1200" b="1" dirty="0" err="1" smtClean="0">
                <a:solidFill>
                  <a:schemeClr val="bg1"/>
                </a:solidFill>
              </a:rPr>
              <a:t>Arbeitsmarkt</a:t>
            </a:r>
            <a:r>
              <a:rPr lang="de-DE" sz="1200" b="1" dirty="0" smtClean="0">
                <a:solidFill>
                  <a:schemeClr val="bg1"/>
                </a:solidFill>
              </a:rPr>
              <a:t>  </a:t>
            </a:r>
            <a:br>
              <a:rPr lang="de-DE" sz="1200" b="1" dirty="0" smtClean="0">
                <a:solidFill>
                  <a:schemeClr val="bg1"/>
                </a:solidFill>
              </a:rPr>
            </a:br>
            <a:r>
              <a:rPr lang="de-DE" sz="1200" b="1" dirty="0" smtClean="0">
                <a:solidFill>
                  <a:schemeClr val="bg1"/>
                </a:solidFill>
              </a:rPr>
              <a:t>- positiver Effekt daraus</a:t>
            </a:r>
            <a:r>
              <a:rPr lang="de-DE" sz="1200" b="1" dirty="0">
                <a:solidFill>
                  <a:schemeClr val="bg1"/>
                </a:solidFill>
              </a:rPr>
              <a:t> </a:t>
            </a:r>
            <a:r>
              <a:rPr lang="de-DE" sz="1200" b="1" dirty="0" smtClean="0">
                <a:solidFill>
                  <a:schemeClr val="bg1"/>
                </a:solidFill>
              </a:rPr>
              <a:t> ist die entsprechende Senkung der Sozialhaushalte </a:t>
            </a:r>
            <a:br>
              <a:rPr lang="de-DE" sz="1200" b="1" dirty="0" smtClean="0">
                <a:solidFill>
                  <a:schemeClr val="bg1"/>
                </a:solidFill>
              </a:rPr>
            </a:br>
            <a:r>
              <a:rPr lang="de-DE" sz="1200" b="1" dirty="0" smtClean="0">
                <a:solidFill>
                  <a:schemeClr val="bg1"/>
                </a:solidFill>
                <a:hlinkClick r:id="rId5"/>
              </a:rPr>
              <a:t>http</a:t>
            </a:r>
            <a:r>
              <a:rPr lang="de-DE" sz="1200" b="1" dirty="0">
                <a:solidFill>
                  <a:schemeClr val="bg1"/>
                </a:solidFill>
                <a:hlinkClick r:id="rId5"/>
              </a:rPr>
              <a:t>://</a:t>
            </a:r>
            <a:r>
              <a:rPr lang="de-DE" sz="1200" b="1" dirty="0" smtClean="0">
                <a:solidFill>
                  <a:schemeClr val="bg1"/>
                </a:solidFill>
                <a:hlinkClick r:id="rId5"/>
              </a:rPr>
              <a:t>www.handelsblatt.com/politik/deutschland/beschaeftigung-ba-chef-weise-will-arbeitslosigkeit-halbieren/9260266.html</a:t>
            </a:r>
            <a:endParaRPr lang="de-DE" sz="1200" b="1" dirty="0" smtClean="0">
              <a:solidFill>
                <a:schemeClr val="bg1"/>
              </a:solidFill>
            </a:endParaRPr>
          </a:p>
          <a:p>
            <a:pPr marL="285750" indent="-285750">
              <a:buFont typeface="Wingdings" panose="05000000000000000000" pitchFamily="2" charset="2"/>
              <a:buChar char="ü"/>
            </a:pPr>
            <a:endParaRPr lang="de-DE" sz="1200" b="1" dirty="0" smtClean="0">
              <a:solidFill>
                <a:schemeClr val="bg1"/>
              </a:solidFill>
            </a:endParaRPr>
          </a:p>
          <a:p>
            <a:pPr marL="285750" indent="-285750">
              <a:buFont typeface="Wingdings" panose="05000000000000000000" pitchFamily="2" charset="2"/>
              <a:buChar char="ü"/>
            </a:pPr>
            <a:r>
              <a:rPr lang="de-DE" sz="1200" b="1" dirty="0">
                <a:solidFill>
                  <a:schemeClr val="bg1"/>
                </a:solidFill>
              </a:rPr>
              <a:t> </a:t>
            </a:r>
            <a:r>
              <a:rPr lang="de-DE" sz="1200" b="1" dirty="0" smtClean="0">
                <a:solidFill>
                  <a:schemeClr val="bg1"/>
                </a:solidFill>
              </a:rPr>
              <a:t>Jörg  Asmussen  </a:t>
            </a:r>
            <a:br>
              <a:rPr lang="de-DE" sz="1200" b="1" dirty="0" smtClean="0">
                <a:solidFill>
                  <a:schemeClr val="bg1"/>
                </a:solidFill>
              </a:rPr>
            </a:br>
            <a:r>
              <a:rPr lang="de-DE" sz="1200" b="1" dirty="0" smtClean="0">
                <a:solidFill>
                  <a:schemeClr val="bg1"/>
                </a:solidFill>
                <a:hlinkClick r:id="rId6"/>
              </a:rPr>
              <a:t>http</a:t>
            </a:r>
            <a:r>
              <a:rPr lang="de-DE" sz="1200" b="1" dirty="0">
                <a:solidFill>
                  <a:schemeClr val="bg1"/>
                </a:solidFill>
                <a:hlinkClick r:id="rId6"/>
              </a:rPr>
              <a:t>://</a:t>
            </a:r>
            <a:r>
              <a:rPr lang="de-DE" sz="1200" b="1" dirty="0" smtClean="0">
                <a:solidFill>
                  <a:schemeClr val="bg1"/>
                </a:solidFill>
                <a:hlinkClick r:id="rId6"/>
              </a:rPr>
              <a:t>www.bmas.de/DE/Service/Presse/Reden/rede-03-07-2015.html</a:t>
            </a:r>
            <a:endParaRPr lang="de-DE" sz="1200" b="1" dirty="0" smtClean="0">
              <a:solidFill>
                <a:schemeClr val="bg1"/>
              </a:solidFill>
            </a:endParaRPr>
          </a:p>
          <a:p>
            <a:endParaRPr lang="de-DE" sz="1200" b="1" dirty="0" smtClean="0">
              <a:solidFill>
                <a:schemeClr val="bg1"/>
              </a:solidFill>
            </a:endParaRPr>
          </a:p>
          <a:p>
            <a:endParaRPr lang="de-DE" sz="1200" b="1" i="1" dirty="0" smtClean="0">
              <a:solidFill>
                <a:schemeClr val="bg1"/>
              </a:solidFill>
            </a:endParaRPr>
          </a:p>
        </p:txBody>
      </p:sp>
      <p:sp>
        <p:nvSpPr>
          <p:cNvPr id="3" name="Rechteck 2"/>
          <p:cNvSpPr/>
          <p:nvPr/>
        </p:nvSpPr>
        <p:spPr>
          <a:xfrm>
            <a:off x="794808" y="3743849"/>
            <a:ext cx="11710468" cy="1600438"/>
          </a:xfrm>
          <a:prstGeom prst="rect">
            <a:avLst/>
          </a:prstGeom>
        </p:spPr>
        <p:txBody>
          <a:bodyPr wrap="square">
            <a:spAutoFit/>
          </a:bodyPr>
          <a:lstStyle/>
          <a:p>
            <a:pPr marL="285750" indent="-285750">
              <a:buFont typeface="Wingdings" panose="05000000000000000000" pitchFamily="2" charset="2"/>
              <a:buChar char="Ø"/>
            </a:pPr>
            <a:r>
              <a:rPr lang="de-DE" b="1" dirty="0" smtClean="0">
                <a:solidFill>
                  <a:schemeClr val="bg1"/>
                </a:solidFill>
              </a:rPr>
              <a:t>Noch nicht </a:t>
            </a:r>
          </a:p>
          <a:p>
            <a:endParaRPr lang="de-DE" sz="2000" b="1" dirty="0">
              <a:solidFill>
                <a:schemeClr val="bg1"/>
              </a:solidFill>
            </a:endParaRPr>
          </a:p>
          <a:p>
            <a:pPr marL="285750" indent="-285750">
              <a:buFont typeface="Courier New" panose="02070309020205020404" pitchFamily="49" charset="0"/>
              <a:buChar char="o"/>
            </a:pPr>
            <a:r>
              <a:rPr lang="de-DE" sz="1200" b="1" i="1" dirty="0">
                <a:solidFill>
                  <a:schemeClr val="bg1"/>
                </a:solidFill>
              </a:rPr>
              <a:t>„Langzeitarbeitslosigkeit ist ein dunkler Fleck auf der weißen Weste des deutschen Arbeitsmarktes“ </a:t>
            </a:r>
            <a:br>
              <a:rPr lang="de-DE" sz="1200" b="1" i="1" dirty="0">
                <a:solidFill>
                  <a:schemeClr val="bg1"/>
                </a:solidFill>
              </a:rPr>
            </a:br>
            <a:r>
              <a:rPr lang="de-DE" sz="1200" b="1" i="1" dirty="0">
                <a:solidFill>
                  <a:schemeClr val="bg1"/>
                </a:solidFill>
                <a:hlinkClick r:id="rId7"/>
              </a:rPr>
              <a:t>http://www.iab.de/de/veranstaltungen/konferenzen-und-workshops/langzeitarbeitslosigkeit/tagungsbericht.aspx</a:t>
            </a:r>
            <a:r>
              <a:rPr lang="de-DE" sz="1200" b="1" i="1" dirty="0">
                <a:solidFill>
                  <a:schemeClr val="bg1"/>
                </a:solidFill>
              </a:rPr>
              <a:t>  IAB Direktor Prof. Dr. Joachim Möller</a:t>
            </a:r>
          </a:p>
          <a:p>
            <a:pPr marL="285750" indent="-285750">
              <a:buFont typeface="Courier New" panose="02070309020205020404" pitchFamily="49" charset="0"/>
              <a:buChar char="o"/>
            </a:pPr>
            <a:endParaRPr lang="de-DE" sz="1200" b="1" i="1" dirty="0">
              <a:solidFill>
                <a:schemeClr val="bg1"/>
              </a:solidFill>
            </a:endParaRPr>
          </a:p>
          <a:p>
            <a:pPr marL="285750" indent="-285750">
              <a:buFont typeface="Courier New" panose="02070309020205020404" pitchFamily="49" charset="0"/>
              <a:buChar char="o"/>
            </a:pPr>
            <a:r>
              <a:rPr lang="de-DE" sz="1200" b="1" i="1" dirty="0">
                <a:solidFill>
                  <a:schemeClr val="bg1"/>
                </a:solidFill>
              </a:rPr>
              <a:t>Sozialkosten zwingen arme Städte in die Knie </a:t>
            </a:r>
            <a:br>
              <a:rPr lang="de-DE" sz="1200" b="1" i="1" dirty="0">
                <a:solidFill>
                  <a:schemeClr val="bg1"/>
                </a:solidFill>
              </a:rPr>
            </a:br>
            <a:r>
              <a:rPr lang="de-DE" sz="1200" b="1" i="1" dirty="0">
                <a:solidFill>
                  <a:schemeClr val="bg1"/>
                </a:solidFill>
                <a:hlinkClick r:id="rId8"/>
              </a:rPr>
              <a:t>http://www.n-tv.de/politik/Sozialkosten-zwingen-arme-Staedte-in-die-Knie-article15252716.html</a:t>
            </a:r>
            <a:endParaRPr lang="de-DE" sz="1200" b="1" i="1" dirty="0">
              <a:solidFill>
                <a:schemeClr val="bg1"/>
              </a:solidFill>
            </a:endParaRPr>
          </a:p>
        </p:txBody>
      </p:sp>
    </p:spTree>
    <p:custDataLst>
      <p:tags r:id="rId1"/>
    </p:custDataLst>
    <p:extLst>
      <p:ext uri="{BB962C8B-B14F-4D97-AF65-F5344CB8AC3E}">
        <p14:creationId xmlns:p14="http://schemas.microsoft.com/office/powerpoint/2010/main" val="358137382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4159</Words>
  <Application>Microsoft Office PowerPoint</Application>
  <PresentationFormat>Breitbild</PresentationFormat>
  <Paragraphs>206</Paragraphs>
  <Slides>16</Slides>
  <Notes>0</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16</vt:i4>
      </vt:variant>
    </vt:vector>
  </HeadingPairs>
  <TitlesOfParts>
    <vt:vector size="26" baseType="lpstr">
      <vt:lpstr>Arial</vt:lpstr>
      <vt:lpstr>Calibri</vt:lpstr>
      <vt:lpstr>Calibri Light</vt:lpstr>
      <vt:lpstr>Courier New</vt:lpstr>
      <vt:lpstr>FuturaT-Light</vt:lpstr>
      <vt:lpstr>Segoe UI</vt:lpstr>
      <vt:lpstr>Symbol</vt:lpstr>
      <vt:lpstr>Times New Roman</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BMD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Henryk Cichowski</dc:creator>
  <cp:lastModifiedBy>Henryk Cichowski</cp:lastModifiedBy>
  <cp:revision>160</cp:revision>
  <dcterms:created xsi:type="dcterms:W3CDTF">2015-07-15T07:45:42Z</dcterms:created>
  <dcterms:modified xsi:type="dcterms:W3CDTF">2020-04-30T10:31:44Z</dcterms:modified>
</cp:coreProperties>
</file>