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3" r:id="rId2"/>
    <p:sldId id="302" r:id="rId3"/>
    <p:sldId id="299" r:id="rId4"/>
    <p:sldId id="292" r:id="rId5"/>
    <p:sldId id="265" r:id="rId6"/>
    <p:sldId id="293" r:id="rId7"/>
    <p:sldId id="271" r:id="rId8"/>
    <p:sldId id="300" r:id="rId9"/>
    <p:sldId id="274" r:id="rId10"/>
    <p:sldId id="296" r:id="rId11"/>
    <p:sldId id="267" r:id="rId12"/>
    <p:sldId id="290" r:id="rId13"/>
    <p:sldId id="298" r:id="rId14"/>
    <p:sldId id="268" r:id="rId15"/>
    <p:sldId id="291" r:id="rId16"/>
    <p:sldId id="304" r:id="rId17"/>
    <p:sldId id="301" r:id="rId18"/>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7704" autoAdjust="0"/>
  </p:normalViewPr>
  <p:slideViewPr>
    <p:cSldViewPr>
      <p:cViewPr>
        <p:scale>
          <a:sx n="110" d="100"/>
          <a:sy n="110" d="100"/>
        </p:scale>
        <p:origin x="-72"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5A3DD2A1-AEC1-4B05-8167-38E5DB1A191D}" type="datetimeFigureOut">
              <a:rPr lang="de-DE" smtClean="0"/>
              <a:t>07.05.2012</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9EA71773-1416-4F15-AC22-26BE0C686633}" type="slidenum">
              <a:rPr lang="de-DE" smtClean="0"/>
              <a:t>‹Nr.›</a:t>
            </a:fld>
            <a:endParaRPr lang="de-DE"/>
          </a:p>
        </p:txBody>
      </p:sp>
    </p:spTree>
    <p:extLst>
      <p:ext uri="{BB962C8B-B14F-4D97-AF65-F5344CB8AC3E}">
        <p14:creationId xmlns:p14="http://schemas.microsoft.com/office/powerpoint/2010/main" val="198184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2D88048-6A55-4AD7-A75D-F3BE16F24192}" type="slidenum">
              <a:rPr lang="de-DE" smtClean="0"/>
              <a:t>1</a:t>
            </a:fld>
            <a:endParaRPr lang="de-DE"/>
          </a:p>
        </p:txBody>
      </p:sp>
    </p:spTree>
    <p:extLst>
      <p:ext uri="{BB962C8B-B14F-4D97-AF65-F5344CB8AC3E}">
        <p14:creationId xmlns:p14="http://schemas.microsoft.com/office/powerpoint/2010/main" val="157038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2D88048-6A55-4AD7-A75D-F3BE16F24192}" type="slidenum">
              <a:rPr lang="de-DE" smtClean="0"/>
              <a:t>2</a:t>
            </a:fld>
            <a:endParaRPr lang="de-DE" dirty="0"/>
          </a:p>
        </p:txBody>
      </p:sp>
    </p:spTree>
    <p:extLst>
      <p:ext uri="{BB962C8B-B14F-4D97-AF65-F5344CB8AC3E}">
        <p14:creationId xmlns:p14="http://schemas.microsoft.com/office/powerpoint/2010/main" val="157038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F4BDEFE-2B0E-4CC9-A089-1FC6693E0954}" type="slidenum">
              <a:rPr b="0" smtClean="0">
                <a:cs typeface="Arial" charset="0"/>
              </a:rPr>
              <a:pPr eaLnBrk="1" hangingPunct="1"/>
              <a:t>3</a:t>
            </a:fld>
            <a:endParaRPr lang="de-DE" b="0" dirty="0" smtClean="0">
              <a:cs typeface="Arial" charset="0"/>
            </a:endParaRPr>
          </a:p>
        </p:txBody>
      </p:sp>
      <p:sp>
        <p:nvSpPr>
          <p:cNvPr id="28675" name="Rectangle 7"/>
          <p:cNvSpPr txBox="1">
            <a:spLocks noGrp="1" noChangeArrowheads="1"/>
          </p:cNvSpPr>
          <p:nvPr/>
        </p:nvSpPr>
        <p:spPr bwMode="auto">
          <a:xfrm>
            <a:off x="3852863" y="9434513"/>
            <a:ext cx="29448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10" tIns="47408" rIns="94810" bIns="47408" anchor="b"/>
          <a:lstStyle>
            <a:lvl1pPr defTabSz="947738" eaLnBrk="0" hangingPunct="0">
              <a:defRPr b="1">
                <a:solidFill>
                  <a:schemeClr val="tx1"/>
                </a:solidFill>
                <a:latin typeface="Arial" charset="0"/>
              </a:defRPr>
            </a:lvl1pPr>
            <a:lvl2pPr marL="742950" indent="-285750" defTabSz="947738" eaLnBrk="0" hangingPunct="0">
              <a:defRPr b="1">
                <a:solidFill>
                  <a:schemeClr val="tx1"/>
                </a:solidFill>
                <a:latin typeface="Arial" charset="0"/>
              </a:defRPr>
            </a:lvl2pPr>
            <a:lvl3pPr marL="1143000" indent="-228600" defTabSz="947738" eaLnBrk="0" hangingPunct="0">
              <a:defRPr b="1">
                <a:solidFill>
                  <a:schemeClr val="tx1"/>
                </a:solidFill>
                <a:latin typeface="Arial" charset="0"/>
              </a:defRPr>
            </a:lvl3pPr>
            <a:lvl4pPr marL="1600200" indent="-228600" defTabSz="947738" eaLnBrk="0" hangingPunct="0">
              <a:defRPr b="1">
                <a:solidFill>
                  <a:schemeClr val="tx1"/>
                </a:solidFill>
                <a:latin typeface="Arial" charset="0"/>
              </a:defRPr>
            </a:lvl4pPr>
            <a:lvl5pPr marL="2057400" indent="-228600" defTabSz="947738" eaLnBrk="0" hangingPunct="0">
              <a:defRPr b="1">
                <a:solidFill>
                  <a:schemeClr val="tx1"/>
                </a:solidFill>
                <a:latin typeface="Arial" charset="0"/>
              </a:defRPr>
            </a:lvl5pPr>
            <a:lvl6pPr marL="2514600" indent="-228600" defTabSz="947738" eaLnBrk="0" fontAlgn="base" hangingPunct="0">
              <a:spcBef>
                <a:spcPct val="0"/>
              </a:spcBef>
              <a:spcAft>
                <a:spcPct val="0"/>
              </a:spcAft>
              <a:defRPr b="1">
                <a:solidFill>
                  <a:schemeClr val="tx1"/>
                </a:solidFill>
                <a:latin typeface="Arial" charset="0"/>
              </a:defRPr>
            </a:lvl6pPr>
            <a:lvl7pPr marL="2971800" indent="-228600" defTabSz="947738" eaLnBrk="0" fontAlgn="base" hangingPunct="0">
              <a:spcBef>
                <a:spcPct val="0"/>
              </a:spcBef>
              <a:spcAft>
                <a:spcPct val="0"/>
              </a:spcAft>
              <a:defRPr b="1">
                <a:solidFill>
                  <a:schemeClr val="tx1"/>
                </a:solidFill>
                <a:latin typeface="Arial" charset="0"/>
              </a:defRPr>
            </a:lvl7pPr>
            <a:lvl8pPr marL="3429000" indent="-228600" defTabSz="947738" eaLnBrk="0" fontAlgn="base" hangingPunct="0">
              <a:spcBef>
                <a:spcPct val="0"/>
              </a:spcBef>
              <a:spcAft>
                <a:spcPct val="0"/>
              </a:spcAft>
              <a:defRPr b="1">
                <a:solidFill>
                  <a:schemeClr val="tx1"/>
                </a:solidFill>
                <a:latin typeface="Arial" charset="0"/>
              </a:defRPr>
            </a:lvl8pPr>
            <a:lvl9pPr marL="3886200" indent="-228600" defTabSz="947738" eaLnBrk="0" fontAlgn="base" hangingPunct="0">
              <a:spcBef>
                <a:spcPct val="0"/>
              </a:spcBef>
              <a:spcAft>
                <a:spcPct val="0"/>
              </a:spcAft>
              <a:defRPr b="1">
                <a:solidFill>
                  <a:schemeClr val="tx1"/>
                </a:solidFill>
                <a:latin typeface="Arial" charset="0"/>
              </a:defRPr>
            </a:lvl9pPr>
          </a:lstStyle>
          <a:p>
            <a:pPr algn="r" eaLnBrk="1" hangingPunct="1"/>
            <a:fld id="{B3C84EBB-C352-4A43-B694-7D7944896155}" type="slidenum">
              <a:rPr lang="en-GB" sz="1300">
                <a:cs typeface="Arial" charset="0"/>
              </a:rPr>
              <a:pPr algn="r" eaLnBrk="1" hangingPunct="1"/>
              <a:t>3</a:t>
            </a:fld>
            <a:endParaRPr lang="en-GB" sz="1300" dirty="0">
              <a:cs typeface="Arial" charset="0"/>
            </a:endParaRPr>
          </a:p>
        </p:txBody>
      </p:sp>
      <p:sp>
        <p:nvSpPr>
          <p:cNvPr id="28676" name="Rectangle 2"/>
          <p:cNvSpPr>
            <a:spLocks noGrp="1" noRot="1" noChangeAspect="1" noChangeArrowheads="1" noTextEdit="1"/>
          </p:cNvSpPr>
          <p:nvPr>
            <p:ph type="sldImg"/>
          </p:nvPr>
        </p:nvSpPr>
        <p:spPr>
          <a:xfrm>
            <a:off x="915988" y="744538"/>
            <a:ext cx="4965700" cy="3724275"/>
          </a:xfrm>
          <a:ln/>
        </p:spPr>
      </p:sp>
      <p:sp>
        <p:nvSpPr>
          <p:cNvPr id="28677" name="Rectangle 3"/>
          <p:cNvSpPr>
            <a:spLocks noGrp="1" noChangeArrowheads="1"/>
          </p:cNvSpPr>
          <p:nvPr>
            <p:ph type="body" idx="1"/>
          </p:nvPr>
        </p:nvSpPr>
        <p:spPr>
          <a:xfrm>
            <a:off x="906463" y="4716463"/>
            <a:ext cx="4984750" cy="4465637"/>
          </a:xfrm>
          <a:noFill/>
        </p:spPr>
        <p:txBody>
          <a:bodyPr lIns="94810" tIns="47408" rIns="94810" bIns="47408"/>
          <a:lstStyle/>
          <a:p>
            <a:pPr eaLnBrk="1" hangingPunct="1"/>
            <a:endParaRPr lang="de-D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EA71773-1416-4F15-AC22-26BE0C686633}" type="slidenum">
              <a:rPr lang="de-DE" smtClean="0"/>
              <a:t>4</a:t>
            </a:fld>
            <a:endParaRPr lang="de-DE" dirty="0"/>
          </a:p>
        </p:txBody>
      </p:sp>
    </p:spTree>
    <p:extLst>
      <p:ext uri="{BB962C8B-B14F-4D97-AF65-F5344CB8AC3E}">
        <p14:creationId xmlns:p14="http://schemas.microsoft.com/office/powerpoint/2010/main" val="322401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17575" y="744538"/>
            <a:ext cx="4964113" cy="3724275"/>
          </a:xfrm>
          <a:ln/>
        </p:spPr>
      </p:sp>
      <p:sp>
        <p:nvSpPr>
          <p:cNvPr id="37891" name="Rectangle 3"/>
          <p:cNvSpPr>
            <a:spLocks noGrp="1" noChangeArrowheads="1"/>
          </p:cNvSpPr>
          <p:nvPr>
            <p:ph type="body" idx="1"/>
          </p:nvPr>
        </p:nvSpPr>
        <p:spPr>
          <a:xfrm>
            <a:off x="906357" y="4715153"/>
            <a:ext cx="4984962" cy="4466987"/>
          </a:xfrm>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E989114-0810-403C-AECB-BB67EAAF6D40}" type="slidenum">
              <a:rPr b="0" smtClean="0">
                <a:cs typeface="Arial" charset="0"/>
              </a:rPr>
              <a:pPr eaLnBrk="1" hangingPunct="1"/>
              <a:t>13</a:t>
            </a:fld>
            <a:endParaRPr lang="de-DE" b="0" dirty="0" smtClean="0">
              <a:cs typeface="Arial" charset="0"/>
            </a:endParaRPr>
          </a:p>
        </p:txBody>
      </p:sp>
      <p:sp>
        <p:nvSpPr>
          <p:cNvPr id="35843" name="Rectangle 7"/>
          <p:cNvSpPr txBox="1">
            <a:spLocks noGrp="1" noChangeArrowheads="1"/>
          </p:cNvSpPr>
          <p:nvPr/>
        </p:nvSpPr>
        <p:spPr bwMode="auto">
          <a:xfrm>
            <a:off x="3852863" y="9434513"/>
            <a:ext cx="29448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b="1">
                <a:solidFill>
                  <a:schemeClr val="tx1"/>
                </a:solidFill>
                <a:latin typeface="Arial" charset="0"/>
              </a:defRPr>
            </a:lvl1pPr>
            <a:lvl2pPr marL="742950" indent="-285750" defTabSz="947738" eaLnBrk="0" hangingPunct="0">
              <a:defRPr b="1">
                <a:solidFill>
                  <a:schemeClr val="tx1"/>
                </a:solidFill>
                <a:latin typeface="Arial" charset="0"/>
              </a:defRPr>
            </a:lvl2pPr>
            <a:lvl3pPr marL="1143000" indent="-228600" defTabSz="947738" eaLnBrk="0" hangingPunct="0">
              <a:defRPr b="1">
                <a:solidFill>
                  <a:schemeClr val="tx1"/>
                </a:solidFill>
                <a:latin typeface="Arial" charset="0"/>
              </a:defRPr>
            </a:lvl3pPr>
            <a:lvl4pPr marL="1600200" indent="-228600" defTabSz="947738" eaLnBrk="0" hangingPunct="0">
              <a:defRPr b="1">
                <a:solidFill>
                  <a:schemeClr val="tx1"/>
                </a:solidFill>
                <a:latin typeface="Arial" charset="0"/>
              </a:defRPr>
            </a:lvl4pPr>
            <a:lvl5pPr marL="2057400" indent="-228600" defTabSz="947738" eaLnBrk="0" hangingPunct="0">
              <a:defRPr b="1">
                <a:solidFill>
                  <a:schemeClr val="tx1"/>
                </a:solidFill>
                <a:latin typeface="Arial" charset="0"/>
              </a:defRPr>
            </a:lvl5pPr>
            <a:lvl6pPr marL="2514600" indent="-228600" defTabSz="947738" eaLnBrk="0" fontAlgn="base" hangingPunct="0">
              <a:spcBef>
                <a:spcPct val="0"/>
              </a:spcBef>
              <a:spcAft>
                <a:spcPct val="0"/>
              </a:spcAft>
              <a:defRPr b="1">
                <a:solidFill>
                  <a:schemeClr val="tx1"/>
                </a:solidFill>
                <a:latin typeface="Arial" charset="0"/>
              </a:defRPr>
            </a:lvl6pPr>
            <a:lvl7pPr marL="2971800" indent="-228600" defTabSz="947738" eaLnBrk="0" fontAlgn="base" hangingPunct="0">
              <a:spcBef>
                <a:spcPct val="0"/>
              </a:spcBef>
              <a:spcAft>
                <a:spcPct val="0"/>
              </a:spcAft>
              <a:defRPr b="1">
                <a:solidFill>
                  <a:schemeClr val="tx1"/>
                </a:solidFill>
                <a:latin typeface="Arial" charset="0"/>
              </a:defRPr>
            </a:lvl7pPr>
            <a:lvl8pPr marL="3429000" indent="-228600" defTabSz="947738" eaLnBrk="0" fontAlgn="base" hangingPunct="0">
              <a:spcBef>
                <a:spcPct val="0"/>
              </a:spcBef>
              <a:spcAft>
                <a:spcPct val="0"/>
              </a:spcAft>
              <a:defRPr b="1">
                <a:solidFill>
                  <a:schemeClr val="tx1"/>
                </a:solidFill>
                <a:latin typeface="Arial" charset="0"/>
              </a:defRPr>
            </a:lvl8pPr>
            <a:lvl9pPr marL="3886200" indent="-228600" defTabSz="947738" eaLnBrk="0" fontAlgn="base" hangingPunct="0">
              <a:spcBef>
                <a:spcPct val="0"/>
              </a:spcBef>
              <a:spcAft>
                <a:spcPct val="0"/>
              </a:spcAft>
              <a:defRPr b="1">
                <a:solidFill>
                  <a:schemeClr val="tx1"/>
                </a:solidFill>
                <a:latin typeface="Arial" charset="0"/>
              </a:defRPr>
            </a:lvl9pPr>
          </a:lstStyle>
          <a:p>
            <a:pPr algn="r" eaLnBrk="1" hangingPunct="1"/>
            <a:fld id="{B5FD9434-7081-4F11-A21C-DC09908E2D88}" type="slidenum">
              <a:rPr lang="en-GB" sz="1300">
                <a:cs typeface="Arial" charset="0"/>
              </a:rPr>
              <a:pPr algn="r" eaLnBrk="1" hangingPunct="1"/>
              <a:t>13</a:t>
            </a:fld>
            <a:endParaRPr lang="en-GB" sz="1300" dirty="0">
              <a:cs typeface="Arial" charset="0"/>
            </a:endParaRPr>
          </a:p>
        </p:txBody>
      </p:sp>
      <p:sp>
        <p:nvSpPr>
          <p:cNvPr id="35844" name="Rectangle 2"/>
          <p:cNvSpPr>
            <a:spLocks noGrp="1" noRot="1" noChangeAspect="1" noChangeArrowheads="1" noTextEdit="1"/>
          </p:cNvSpPr>
          <p:nvPr>
            <p:ph type="sldImg"/>
          </p:nvPr>
        </p:nvSpPr>
        <p:spPr>
          <a:xfrm>
            <a:off x="917575" y="744538"/>
            <a:ext cx="4964113" cy="3724275"/>
          </a:xfrm>
          <a:ln/>
        </p:spPr>
      </p:sp>
      <p:sp>
        <p:nvSpPr>
          <p:cNvPr id="35845" name="Rectangle 3"/>
          <p:cNvSpPr>
            <a:spLocks noGrp="1" noChangeArrowheads="1"/>
          </p:cNvSpPr>
          <p:nvPr>
            <p:ph type="body" idx="1"/>
          </p:nvPr>
        </p:nvSpPr>
        <p:spPr>
          <a:xfrm>
            <a:off x="906463" y="4714875"/>
            <a:ext cx="4984750" cy="4467225"/>
          </a:xfrm>
          <a:noFill/>
        </p:spPr>
        <p:txBody>
          <a:bodyPr lIns="94824" tIns="47416" rIns="94824" bIns="47416"/>
          <a:lstStyle/>
          <a:p>
            <a:pPr eaLnBrk="1" hangingPunct="1"/>
            <a:endParaRPr 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B754305-1513-4CFF-B81E-8FDD3F5040C3}" type="datetimeFigureOut">
              <a:rPr lang="de-DE" smtClean="0"/>
              <a:t>07.05.2012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BA11619-4468-4F96-93BA-776EAAA9267C}" type="slidenum">
              <a:rPr lang="de-DE" smtClean="0"/>
              <a:t>‹Nr.›</a:t>
            </a:fld>
            <a:endParaRPr lang="de-DE"/>
          </a:p>
        </p:txBody>
      </p:sp>
    </p:spTree>
    <p:extLst>
      <p:ext uri="{BB962C8B-B14F-4D97-AF65-F5344CB8AC3E}">
        <p14:creationId xmlns:p14="http://schemas.microsoft.com/office/powerpoint/2010/main" val="392157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B754305-1513-4CFF-B81E-8FDD3F5040C3}" type="datetimeFigureOut">
              <a:rPr lang="de-DE" smtClean="0"/>
              <a:t>07.05.2012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BA11619-4468-4F96-93BA-776EAAA9267C}" type="slidenum">
              <a:rPr lang="de-DE" smtClean="0"/>
              <a:t>‹Nr.›</a:t>
            </a:fld>
            <a:endParaRPr lang="de-DE"/>
          </a:p>
        </p:txBody>
      </p:sp>
    </p:spTree>
    <p:extLst>
      <p:ext uri="{BB962C8B-B14F-4D97-AF65-F5344CB8AC3E}">
        <p14:creationId xmlns:p14="http://schemas.microsoft.com/office/powerpoint/2010/main" val="3767935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B754305-1513-4CFF-B81E-8FDD3F5040C3}" type="datetimeFigureOut">
              <a:rPr lang="de-DE" smtClean="0"/>
              <a:t>07.05.2012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BA11619-4468-4F96-93BA-776EAAA9267C}" type="slidenum">
              <a:rPr lang="de-DE" smtClean="0"/>
              <a:t>‹Nr.›</a:t>
            </a:fld>
            <a:endParaRPr lang="de-DE"/>
          </a:p>
        </p:txBody>
      </p:sp>
    </p:spTree>
    <p:extLst>
      <p:ext uri="{BB962C8B-B14F-4D97-AF65-F5344CB8AC3E}">
        <p14:creationId xmlns:p14="http://schemas.microsoft.com/office/powerpoint/2010/main" val="77249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B754305-1513-4CFF-B81E-8FDD3F5040C3}" type="datetimeFigureOut">
              <a:rPr lang="de-DE" smtClean="0"/>
              <a:t>07.05.2012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BA11619-4468-4F96-93BA-776EAAA9267C}" type="slidenum">
              <a:rPr lang="de-DE" smtClean="0"/>
              <a:t>‹Nr.›</a:t>
            </a:fld>
            <a:endParaRPr lang="de-DE"/>
          </a:p>
        </p:txBody>
      </p:sp>
    </p:spTree>
    <p:extLst>
      <p:ext uri="{BB962C8B-B14F-4D97-AF65-F5344CB8AC3E}">
        <p14:creationId xmlns:p14="http://schemas.microsoft.com/office/powerpoint/2010/main" val="222570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B754305-1513-4CFF-B81E-8FDD3F5040C3}" type="datetimeFigureOut">
              <a:rPr lang="de-DE" smtClean="0"/>
              <a:t>07.05.2012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BA11619-4468-4F96-93BA-776EAAA9267C}" type="slidenum">
              <a:rPr lang="de-DE" smtClean="0"/>
              <a:t>‹Nr.›</a:t>
            </a:fld>
            <a:endParaRPr lang="de-DE"/>
          </a:p>
        </p:txBody>
      </p:sp>
    </p:spTree>
    <p:extLst>
      <p:ext uri="{BB962C8B-B14F-4D97-AF65-F5344CB8AC3E}">
        <p14:creationId xmlns:p14="http://schemas.microsoft.com/office/powerpoint/2010/main" val="40696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B754305-1513-4CFF-B81E-8FDD3F5040C3}" type="datetimeFigureOut">
              <a:rPr lang="de-DE" smtClean="0"/>
              <a:t>07.05.2012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BA11619-4468-4F96-93BA-776EAAA9267C}" type="slidenum">
              <a:rPr lang="de-DE" smtClean="0"/>
              <a:t>‹Nr.›</a:t>
            </a:fld>
            <a:endParaRPr lang="de-DE"/>
          </a:p>
        </p:txBody>
      </p:sp>
    </p:spTree>
    <p:extLst>
      <p:ext uri="{BB962C8B-B14F-4D97-AF65-F5344CB8AC3E}">
        <p14:creationId xmlns:p14="http://schemas.microsoft.com/office/powerpoint/2010/main" val="1621420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B754305-1513-4CFF-B81E-8FDD3F5040C3}" type="datetimeFigureOut">
              <a:rPr lang="de-DE" smtClean="0"/>
              <a:t>07.05.2012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BA11619-4468-4F96-93BA-776EAAA9267C}" type="slidenum">
              <a:rPr lang="de-DE" smtClean="0"/>
              <a:t>‹Nr.›</a:t>
            </a:fld>
            <a:endParaRPr lang="de-DE"/>
          </a:p>
        </p:txBody>
      </p:sp>
    </p:spTree>
    <p:extLst>
      <p:ext uri="{BB962C8B-B14F-4D97-AF65-F5344CB8AC3E}">
        <p14:creationId xmlns:p14="http://schemas.microsoft.com/office/powerpoint/2010/main" val="259857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B754305-1513-4CFF-B81E-8FDD3F5040C3}" type="datetimeFigureOut">
              <a:rPr lang="de-DE" smtClean="0"/>
              <a:t>07.05.2012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BA11619-4468-4F96-93BA-776EAAA9267C}" type="slidenum">
              <a:rPr lang="de-DE" smtClean="0"/>
              <a:t>‹Nr.›</a:t>
            </a:fld>
            <a:endParaRPr lang="de-DE"/>
          </a:p>
        </p:txBody>
      </p:sp>
    </p:spTree>
    <p:extLst>
      <p:ext uri="{BB962C8B-B14F-4D97-AF65-F5344CB8AC3E}">
        <p14:creationId xmlns:p14="http://schemas.microsoft.com/office/powerpoint/2010/main" val="424167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B754305-1513-4CFF-B81E-8FDD3F5040C3}" type="datetimeFigureOut">
              <a:rPr lang="de-DE" smtClean="0"/>
              <a:t>07.05.2012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BA11619-4468-4F96-93BA-776EAAA9267C}" type="slidenum">
              <a:rPr lang="de-DE" smtClean="0"/>
              <a:t>‹Nr.›</a:t>
            </a:fld>
            <a:endParaRPr lang="de-DE"/>
          </a:p>
        </p:txBody>
      </p:sp>
    </p:spTree>
    <p:extLst>
      <p:ext uri="{BB962C8B-B14F-4D97-AF65-F5344CB8AC3E}">
        <p14:creationId xmlns:p14="http://schemas.microsoft.com/office/powerpoint/2010/main" val="576233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B754305-1513-4CFF-B81E-8FDD3F5040C3}" type="datetimeFigureOut">
              <a:rPr lang="de-DE" smtClean="0"/>
              <a:t>07.05.2012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BA11619-4468-4F96-93BA-776EAAA9267C}" type="slidenum">
              <a:rPr lang="de-DE" smtClean="0"/>
              <a:t>‹Nr.›</a:t>
            </a:fld>
            <a:endParaRPr lang="de-DE"/>
          </a:p>
        </p:txBody>
      </p:sp>
    </p:spTree>
    <p:extLst>
      <p:ext uri="{BB962C8B-B14F-4D97-AF65-F5344CB8AC3E}">
        <p14:creationId xmlns:p14="http://schemas.microsoft.com/office/powerpoint/2010/main" val="74821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B754305-1513-4CFF-B81E-8FDD3F5040C3}" type="datetimeFigureOut">
              <a:rPr lang="de-DE" smtClean="0"/>
              <a:t>07.05.2012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BA11619-4468-4F96-93BA-776EAAA9267C}" type="slidenum">
              <a:rPr lang="de-DE" smtClean="0"/>
              <a:t>‹Nr.›</a:t>
            </a:fld>
            <a:endParaRPr lang="de-DE"/>
          </a:p>
        </p:txBody>
      </p:sp>
    </p:spTree>
    <p:extLst>
      <p:ext uri="{BB962C8B-B14F-4D97-AF65-F5344CB8AC3E}">
        <p14:creationId xmlns:p14="http://schemas.microsoft.com/office/powerpoint/2010/main" val="6924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54305-1513-4CFF-B81E-8FDD3F5040C3}" type="datetimeFigureOut">
              <a:rPr lang="de-DE" smtClean="0"/>
              <a:t>07.05.2012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11619-4468-4F96-93BA-776EAAA9267C}" type="slidenum">
              <a:rPr lang="de-DE" smtClean="0"/>
              <a:t>‹Nr.›</a:t>
            </a:fld>
            <a:endParaRPr lang="de-DE"/>
          </a:p>
        </p:txBody>
      </p:sp>
    </p:spTree>
    <p:extLst>
      <p:ext uri="{BB962C8B-B14F-4D97-AF65-F5344CB8AC3E}">
        <p14:creationId xmlns:p14="http://schemas.microsoft.com/office/powerpoint/2010/main" val="4217785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5.xml"/><Relationship Id="rId7"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2.xml"/><Relationship Id="rId7" Type="http://schemas.openxmlformats.org/officeDocument/2006/relationships/image" Target="../media/image6.gi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737066"/>
            <a:ext cx="7731138" cy="2369880"/>
          </a:xfrm>
          <a:prstGeom prst="rect">
            <a:avLst/>
          </a:prstGeom>
          <a:noFill/>
        </p:spPr>
        <p:txBody>
          <a:bodyPr wrap="square" rtlCol="0">
            <a:spAutoFit/>
          </a:bodyPr>
          <a:lstStyle/>
          <a:p>
            <a:r>
              <a:rPr lang="de-DE" sz="2000" b="1" dirty="0" smtClean="0"/>
              <a:t>„Arbeitslosigkeit“  -   „</a:t>
            </a:r>
            <a:r>
              <a:rPr lang="de-DE" sz="2000" b="1" dirty="0" err="1" smtClean="0"/>
              <a:t>Empowerment</a:t>
            </a:r>
            <a:r>
              <a:rPr lang="de-DE" sz="2000" b="1" dirty="0" smtClean="0"/>
              <a:t>“  -   „Arbeitsmarktintegration</a:t>
            </a:r>
            <a:r>
              <a:rPr lang="de-DE" b="1" dirty="0" smtClean="0"/>
              <a:t>“ </a:t>
            </a:r>
            <a:br>
              <a:rPr lang="de-DE" b="1" dirty="0" smtClean="0"/>
            </a:br>
            <a:endParaRPr lang="de-DE" b="1" dirty="0" smtClean="0"/>
          </a:p>
          <a:p>
            <a:endParaRPr lang="de-DE" sz="1400" b="1" dirty="0" smtClean="0">
              <a:solidFill>
                <a:srgbClr val="FF0000"/>
              </a:solidFill>
            </a:endParaRPr>
          </a:p>
          <a:p>
            <a:endParaRPr lang="de-DE" sz="1400" b="1" dirty="0">
              <a:solidFill>
                <a:srgbClr val="FF0000"/>
              </a:solidFill>
            </a:endParaRPr>
          </a:p>
          <a:p>
            <a:endParaRPr lang="de-DE" sz="1400" b="1" dirty="0" smtClean="0">
              <a:solidFill>
                <a:srgbClr val="FF0000"/>
              </a:solidFill>
            </a:endParaRPr>
          </a:p>
          <a:p>
            <a:endParaRPr lang="de-DE" sz="1400" b="1" dirty="0">
              <a:solidFill>
                <a:srgbClr val="FF0000"/>
              </a:solidFill>
            </a:endParaRPr>
          </a:p>
          <a:p>
            <a:r>
              <a:rPr lang="de-DE" sz="5400" b="1" dirty="0" smtClean="0">
                <a:solidFill>
                  <a:srgbClr val="FF0000"/>
                </a:solidFill>
              </a:rPr>
              <a:t>SELBST -  Kontrolle  geben</a:t>
            </a:r>
          </a:p>
        </p:txBody>
      </p:sp>
      <p:sp>
        <p:nvSpPr>
          <p:cNvPr id="9" name="Textfeld 8"/>
          <p:cNvSpPr txBox="1"/>
          <p:nvPr/>
        </p:nvSpPr>
        <p:spPr>
          <a:xfrm>
            <a:off x="7559912" y="6642556"/>
            <a:ext cx="1611339" cy="215444"/>
          </a:xfrm>
          <a:prstGeom prst="rect">
            <a:avLst/>
          </a:prstGeom>
          <a:noFill/>
        </p:spPr>
        <p:txBody>
          <a:bodyPr wrap="none" rtlCol="0">
            <a:spAutoFit/>
          </a:bodyPr>
          <a:lstStyle/>
          <a:p>
            <a:r>
              <a:rPr lang="de-DE" sz="800" b="1" dirty="0" smtClean="0"/>
              <a:t>Dipl. Soz.-Wiss. Henryk </a:t>
            </a:r>
            <a:r>
              <a:rPr lang="de-DE" sz="800" b="1" dirty="0" err="1"/>
              <a:t>C</a:t>
            </a:r>
            <a:r>
              <a:rPr lang="de-DE" sz="800" b="1" dirty="0" err="1" smtClean="0"/>
              <a:t>ichowski</a:t>
            </a:r>
            <a:endParaRPr lang="de-DE" sz="800" b="1" dirty="0"/>
          </a:p>
        </p:txBody>
      </p:sp>
      <p:pic>
        <p:nvPicPr>
          <p:cNvPr id="6" name="Picture 3" descr="C:\Users\Cichowski\Desktop\FOTOLIA 50plus pptx\leiste_lin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606734"/>
            <a:ext cx="7182157" cy="1660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ichowski\Desktop\FOTOLIA 50plus pptx\jd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989" y="6525345"/>
            <a:ext cx="1674011" cy="33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72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3" name="Rectangle 12"/>
          <p:cNvSpPr>
            <a:spLocks noChangeArrowheads="1"/>
          </p:cNvSpPr>
          <p:nvPr/>
        </p:nvSpPr>
        <p:spPr bwMode="gray">
          <a:xfrm>
            <a:off x="6115098" y="4207128"/>
            <a:ext cx="2170113" cy="2049463"/>
          </a:xfrm>
          <a:prstGeom prst="rect">
            <a:avLst/>
          </a:prstGeom>
          <a:solidFill>
            <a:schemeClr val="bg1">
              <a:lumMod val="95000"/>
            </a:schemeClr>
          </a:solidFill>
          <a:ln w="38100">
            <a:solidFill>
              <a:srgbClr val="FFC000"/>
            </a:solidFill>
            <a:prstDash val="lgDash"/>
            <a:miter lim="800000"/>
            <a:headEnd/>
            <a:tailEnd/>
          </a:ln>
          <a:effectLst/>
          <a:extLst/>
        </p:spPr>
        <p:txBody>
          <a:bodyPr lIns="0" tIns="0" rIns="0" bIns="0" anchor="ctr"/>
          <a:lstStyle/>
          <a:p>
            <a:pPr algn="ctr" defTabSz="801688" eaLnBrk="0" hangingPunct="0"/>
            <a:r>
              <a:rPr lang="en-US" sz="1400" b="1" dirty="0" smtClean="0">
                <a:solidFill>
                  <a:srgbClr val="FF0000"/>
                </a:solidFill>
              </a:rPr>
              <a:t>Lernen</a:t>
            </a:r>
            <a:r>
              <a:rPr lang="en-US" sz="1400" b="1" dirty="0" smtClean="0"/>
              <a:t>, </a:t>
            </a:r>
          </a:p>
          <a:p>
            <a:pPr algn="ctr" defTabSz="801688" eaLnBrk="0" hangingPunct="0"/>
            <a:r>
              <a:rPr lang="en-US" sz="1400" b="1" dirty="0"/>
              <a:t>d</a:t>
            </a:r>
            <a:r>
              <a:rPr lang="en-US" sz="1400" b="1" dirty="0" smtClean="0"/>
              <a:t>as Leben zu gestalten</a:t>
            </a:r>
            <a:endParaRPr lang="en-US" sz="1400" b="1" dirty="0"/>
          </a:p>
        </p:txBody>
      </p:sp>
      <p:sp>
        <p:nvSpPr>
          <p:cNvPr id="11275" name="Rectangle 8"/>
          <p:cNvSpPr>
            <a:spLocks noChangeArrowheads="1"/>
          </p:cNvSpPr>
          <p:nvPr/>
        </p:nvSpPr>
        <p:spPr bwMode="gray">
          <a:xfrm>
            <a:off x="6160269" y="1565215"/>
            <a:ext cx="2170113" cy="2052638"/>
          </a:xfrm>
          <a:prstGeom prst="rect">
            <a:avLst/>
          </a:prstGeom>
          <a:solidFill>
            <a:schemeClr val="bg1">
              <a:lumMod val="95000"/>
            </a:schemeClr>
          </a:solidFill>
          <a:ln w="38100">
            <a:solidFill>
              <a:schemeClr val="accent1">
                <a:lumMod val="75000"/>
              </a:schemeClr>
            </a:solidFill>
            <a:prstDash val="lgDash"/>
            <a:miter lim="800000"/>
            <a:headEnd/>
            <a:tailEnd/>
          </a:ln>
          <a:effectLst/>
          <a:extLst/>
        </p:spPr>
        <p:txBody>
          <a:bodyPr lIns="0" tIns="0" rIns="0" bIns="0" anchor="ctr"/>
          <a:lstStyle/>
          <a:p>
            <a:pPr algn="ctr" defTabSz="801688" eaLnBrk="0" hangingPunct="0"/>
            <a:r>
              <a:rPr lang="en-US" sz="1400" b="1" dirty="0" smtClean="0">
                <a:solidFill>
                  <a:srgbClr val="FF0000"/>
                </a:solidFill>
              </a:rPr>
              <a:t>Lernen</a:t>
            </a:r>
            <a:r>
              <a:rPr lang="en-US" sz="1400" b="1" dirty="0" smtClean="0"/>
              <a:t>,                                     zu handeln</a:t>
            </a:r>
            <a:endParaRPr lang="en-US" sz="1400" b="1" dirty="0"/>
          </a:p>
        </p:txBody>
      </p:sp>
      <p:sp>
        <p:nvSpPr>
          <p:cNvPr id="11271" name="Rectangle 6"/>
          <p:cNvSpPr>
            <a:spLocks noChangeArrowheads="1"/>
          </p:cNvSpPr>
          <p:nvPr/>
        </p:nvSpPr>
        <p:spPr bwMode="gray">
          <a:xfrm>
            <a:off x="1805037" y="1555750"/>
            <a:ext cx="2084386" cy="2052638"/>
          </a:xfrm>
          <a:prstGeom prst="rect">
            <a:avLst/>
          </a:prstGeom>
          <a:solidFill>
            <a:schemeClr val="bg1">
              <a:lumMod val="95000"/>
            </a:schemeClr>
          </a:solidFill>
          <a:ln w="38100">
            <a:solidFill>
              <a:srgbClr val="FF0000"/>
            </a:solidFill>
            <a:prstDash val="lgDash"/>
            <a:miter lim="800000"/>
            <a:headEnd/>
            <a:tailEnd/>
          </a:ln>
          <a:effectLst/>
          <a:extLst/>
        </p:spPr>
        <p:txBody>
          <a:bodyPr lIns="0" tIns="0" rIns="0" bIns="0" anchor="ctr"/>
          <a:lstStyle/>
          <a:p>
            <a:pPr algn="ctr" defTabSz="801688" eaLnBrk="0" hangingPunct="0"/>
            <a:r>
              <a:rPr lang="en-US" sz="1400" b="1" dirty="0" smtClean="0">
                <a:solidFill>
                  <a:srgbClr val="FF0000"/>
                </a:solidFill>
              </a:rPr>
              <a:t>Lernen</a:t>
            </a:r>
            <a:r>
              <a:rPr lang="en-US" sz="1400" b="1" dirty="0" smtClean="0"/>
              <a:t>,                          Wissen zu erwerben</a:t>
            </a:r>
            <a:endParaRPr lang="en-US" sz="1400" b="1" dirty="0"/>
          </a:p>
        </p:txBody>
      </p:sp>
      <p:sp>
        <p:nvSpPr>
          <p:cNvPr id="11279" name="Rectangle 10"/>
          <p:cNvSpPr>
            <a:spLocks noChangeArrowheads="1"/>
          </p:cNvSpPr>
          <p:nvPr/>
        </p:nvSpPr>
        <p:spPr bwMode="gray">
          <a:xfrm>
            <a:off x="1800853" y="4207127"/>
            <a:ext cx="2088570" cy="2030185"/>
          </a:xfrm>
          <a:prstGeom prst="rect">
            <a:avLst/>
          </a:prstGeom>
          <a:solidFill>
            <a:schemeClr val="bg1">
              <a:lumMod val="95000"/>
            </a:schemeClr>
          </a:solidFill>
          <a:ln w="38100">
            <a:solidFill>
              <a:srgbClr val="00B050"/>
            </a:solidFill>
            <a:prstDash val="lgDash"/>
            <a:miter lim="800000"/>
            <a:headEnd/>
            <a:tailEnd/>
          </a:ln>
          <a:effectLst/>
          <a:extLst/>
        </p:spPr>
        <p:txBody>
          <a:bodyPr lIns="0" tIns="0" rIns="0" bIns="0" anchor="ctr"/>
          <a:lstStyle/>
          <a:p>
            <a:pPr algn="ctr" defTabSz="801688" eaLnBrk="0" hangingPunct="0"/>
            <a:r>
              <a:rPr lang="en-US" sz="1400" b="1" dirty="0" smtClean="0">
                <a:solidFill>
                  <a:srgbClr val="FF0000"/>
                </a:solidFill>
              </a:rPr>
              <a:t>Lernen</a:t>
            </a:r>
            <a:r>
              <a:rPr lang="en-US" sz="1400" b="1" dirty="0" smtClean="0"/>
              <a:t>, </a:t>
            </a:r>
            <a:br>
              <a:rPr lang="en-US" sz="1400" b="1" dirty="0" smtClean="0"/>
            </a:br>
            <a:r>
              <a:rPr lang="en-US" sz="1400" b="1" dirty="0" smtClean="0"/>
              <a:t>zusammen zu leben </a:t>
            </a:r>
            <a:br>
              <a:rPr lang="en-US" sz="1400" b="1" dirty="0" smtClean="0"/>
            </a:br>
            <a:r>
              <a:rPr lang="en-US" sz="1400" b="1" dirty="0" smtClean="0"/>
              <a:t>/ zu arbeiten</a:t>
            </a:r>
            <a:endParaRPr lang="en-US" sz="1400" b="1" dirty="0"/>
          </a:p>
        </p:txBody>
      </p:sp>
      <p:sp>
        <p:nvSpPr>
          <p:cNvPr id="11287" name="Rectangle 4"/>
          <p:cNvSpPr>
            <a:spLocks noChangeArrowheads="1"/>
          </p:cNvSpPr>
          <p:nvPr/>
        </p:nvSpPr>
        <p:spPr bwMode="gray">
          <a:xfrm>
            <a:off x="114859" y="475150"/>
            <a:ext cx="8489589"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eaLnBrk="0" hangingPunct="0"/>
            <a:r>
              <a:rPr lang="en-GB" sz="3600" b="1" dirty="0" smtClean="0">
                <a:solidFill>
                  <a:srgbClr val="FF0000"/>
                </a:solidFill>
              </a:rPr>
              <a:t>                 </a:t>
            </a:r>
            <a:r>
              <a:rPr lang="en-GB" sz="5400" b="1" dirty="0" smtClean="0">
                <a:solidFill>
                  <a:srgbClr val="FF0000"/>
                </a:solidFill>
              </a:rPr>
              <a:t>Lernen,</a:t>
            </a:r>
            <a:r>
              <a:rPr lang="en-GB" sz="3600" b="1" dirty="0" smtClean="0">
                <a:solidFill>
                  <a:srgbClr val="FF0000"/>
                </a:solidFill>
              </a:rPr>
              <a:t/>
            </a:r>
            <a:br>
              <a:rPr lang="en-GB" sz="3600" b="1" dirty="0" smtClean="0">
                <a:solidFill>
                  <a:srgbClr val="FF0000"/>
                </a:solidFill>
              </a:rPr>
            </a:br>
            <a:r>
              <a:rPr lang="en-GB" sz="2000" b="1" dirty="0" smtClean="0"/>
              <a:t>                              den Berufs- und Lebensweltalltag zu meistern</a:t>
            </a:r>
            <a:endParaRPr lang="en-GB" sz="2000" b="1" dirty="0"/>
          </a:p>
        </p:txBody>
      </p:sp>
      <p:pic>
        <p:nvPicPr>
          <p:cNvPr id="11291" name="Picture 27" descr="C:\Users\Cichowski\Desktop\FOTOLIA 50plus pptx\Fotolia_14372688_X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5580112" y="2276872"/>
            <a:ext cx="683791" cy="6633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292" name="Picture 28" descr="C:\Users\Cichowski\Desktop\FOTOLIA 50plus pptx\Fotolia_35392_X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2276871"/>
            <a:ext cx="609516" cy="663363"/>
          </a:xfrm>
          <a:prstGeom prst="rect">
            <a:avLst/>
          </a:prstGeom>
          <a:noFill/>
          <a:extLst>
            <a:ext uri="{909E8E84-426E-40DD-AFC4-6F175D3DCCD1}">
              <a14:hiddenFill xmlns:a14="http://schemas.microsoft.com/office/drawing/2010/main">
                <a:solidFill>
                  <a:srgbClr val="FFFFFF"/>
                </a:solidFill>
              </a14:hiddenFill>
            </a:ext>
          </a:extLst>
        </p:spPr>
      </p:pic>
      <p:pic>
        <p:nvPicPr>
          <p:cNvPr id="11293" name="Picture 29" descr="C:\Users\Cichowski\Desktop\FOTOLIA 50plus pptx\Fotolia_24914509_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827" y="4869160"/>
            <a:ext cx="721329" cy="677882"/>
          </a:xfrm>
          <a:prstGeom prst="rect">
            <a:avLst/>
          </a:prstGeom>
          <a:noFill/>
          <a:extLst>
            <a:ext uri="{909E8E84-426E-40DD-AFC4-6F175D3DCCD1}">
              <a14:hiddenFill xmlns:a14="http://schemas.microsoft.com/office/drawing/2010/main">
                <a:solidFill>
                  <a:srgbClr val="FFFFFF"/>
                </a:solidFill>
              </a14:hiddenFill>
            </a:ext>
          </a:extLst>
        </p:spPr>
      </p:pic>
      <p:pic>
        <p:nvPicPr>
          <p:cNvPr id="11294" name="Picture 30" descr="C:\Users\Cichowski\Desktop\FOTOLIA 50plus pptx\Fotolia_27485704_X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0138" y="4869160"/>
            <a:ext cx="718594" cy="7135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1907704" y="1565215"/>
            <a:ext cx="1819568" cy="307777"/>
          </a:xfrm>
          <a:prstGeom prst="rect">
            <a:avLst/>
          </a:prstGeom>
          <a:noFill/>
        </p:spPr>
        <p:txBody>
          <a:bodyPr wrap="square" rtlCol="0">
            <a:spAutoFit/>
          </a:bodyPr>
          <a:lstStyle/>
          <a:p>
            <a:pPr marL="285750" indent="-285750">
              <a:buFont typeface="Wingdings" pitchFamily="2" charset="2"/>
              <a:buChar char="Ø"/>
            </a:pPr>
            <a:r>
              <a:rPr lang="de-DE" sz="1400" b="1" dirty="0" smtClean="0">
                <a:solidFill>
                  <a:srgbClr val="FF0000"/>
                </a:solidFill>
              </a:rPr>
              <a:t>Lernen </a:t>
            </a:r>
            <a:r>
              <a:rPr lang="de-DE" sz="1400" b="1" dirty="0" smtClean="0">
                <a:solidFill>
                  <a:schemeClr val="bg1">
                    <a:lumMod val="50000"/>
                  </a:schemeClr>
                </a:solidFill>
              </a:rPr>
              <a:t>lernen</a:t>
            </a:r>
            <a:endParaRPr lang="de-DE" sz="1400" b="1" dirty="0">
              <a:solidFill>
                <a:schemeClr val="bg1">
                  <a:lumMod val="50000"/>
                </a:schemeClr>
              </a:solidFill>
            </a:endParaRPr>
          </a:p>
        </p:txBody>
      </p:sp>
      <p:sp>
        <p:nvSpPr>
          <p:cNvPr id="26" name="Textfeld 25"/>
          <p:cNvSpPr txBox="1"/>
          <p:nvPr/>
        </p:nvSpPr>
        <p:spPr>
          <a:xfrm>
            <a:off x="1939301" y="4207128"/>
            <a:ext cx="2245965" cy="492443"/>
          </a:xfrm>
          <a:prstGeom prst="rect">
            <a:avLst/>
          </a:prstGeom>
          <a:noFill/>
        </p:spPr>
        <p:txBody>
          <a:bodyPr wrap="square" rtlCol="0">
            <a:spAutoFit/>
          </a:bodyPr>
          <a:lstStyle/>
          <a:p>
            <a:pPr marL="285750" indent="-285750">
              <a:buFont typeface="Wingdings" pitchFamily="2" charset="2"/>
              <a:buChar char="Ø"/>
            </a:pPr>
            <a:r>
              <a:rPr lang="de-DE" sz="1400" b="1" dirty="0" smtClean="0">
                <a:solidFill>
                  <a:srgbClr val="FF0000"/>
                </a:solidFill>
              </a:rPr>
              <a:t>Lernen</a:t>
            </a:r>
            <a:r>
              <a:rPr lang="de-DE" sz="1200" b="1" dirty="0" smtClean="0">
                <a:solidFill>
                  <a:srgbClr val="FF0000"/>
                </a:solidFill>
              </a:rPr>
              <a:t> </a:t>
            </a:r>
            <a:r>
              <a:rPr lang="de-DE" sz="1200" b="1" dirty="0" smtClean="0">
                <a:solidFill>
                  <a:schemeClr val="bg1">
                    <a:lumMod val="50000"/>
                  </a:schemeClr>
                </a:solidFill>
              </a:rPr>
              <a:t>für den </a:t>
            </a:r>
            <a:br>
              <a:rPr lang="de-DE" sz="1200" b="1" dirty="0" smtClean="0">
                <a:solidFill>
                  <a:schemeClr val="bg1">
                    <a:lumMod val="50000"/>
                  </a:schemeClr>
                </a:solidFill>
              </a:rPr>
            </a:br>
            <a:r>
              <a:rPr lang="de-DE" sz="1200" b="1" dirty="0" smtClean="0">
                <a:solidFill>
                  <a:schemeClr val="bg1">
                    <a:lumMod val="50000"/>
                  </a:schemeClr>
                </a:solidFill>
              </a:rPr>
              <a:t>sozialen Zusammenhalt</a:t>
            </a:r>
            <a:endParaRPr lang="de-DE" sz="1200" b="1" dirty="0">
              <a:solidFill>
                <a:schemeClr val="bg1">
                  <a:lumMod val="50000"/>
                </a:schemeClr>
              </a:solidFill>
            </a:endParaRPr>
          </a:p>
        </p:txBody>
      </p:sp>
      <p:sp>
        <p:nvSpPr>
          <p:cNvPr id="27" name="Textfeld 26"/>
          <p:cNvSpPr txBox="1"/>
          <p:nvPr/>
        </p:nvSpPr>
        <p:spPr>
          <a:xfrm>
            <a:off x="6278611" y="1576121"/>
            <a:ext cx="2051771" cy="307777"/>
          </a:xfrm>
          <a:prstGeom prst="rect">
            <a:avLst/>
          </a:prstGeom>
          <a:noFill/>
        </p:spPr>
        <p:txBody>
          <a:bodyPr wrap="square" rtlCol="0">
            <a:spAutoFit/>
          </a:bodyPr>
          <a:lstStyle/>
          <a:p>
            <a:pPr marL="171450" indent="-171450">
              <a:buFont typeface="Wingdings" pitchFamily="2" charset="2"/>
              <a:buChar char="Ø"/>
            </a:pPr>
            <a:r>
              <a:rPr lang="de-DE" sz="1200" b="1" dirty="0">
                <a:solidFill>
                  <a:srgbClr val="FF0000"/>
                </a:solidFill>
              </a:rPr>
              <a:t>B</a:t>
            </a:r>
            <a:r>
              <a:rPr lang="de-DE" sz="1200" b="1" dirty="0" smtClean="0">
                <a:solidFill>
                  <a:schemeClr val="bg1">
                    <a:lumMod val="50000"/>
                  </a:schemeClr>
                </a:solidFill>
              </a:rPr>
              <a:t>erufsbezogenes</a:t>
            </a:r>
            <a:r>
              <a:rPr lang="de-DE" sz="900" b="1" dirty="0" smtClean="0">
                <a:solidFill>
                  <a:srgbClr val="FF0000"/>
                </a:solidFill>
              </a:rPr>
              <a:t> </a:t>
            </a:r>
            <a:r>
              <a:rPr lang="de-DE" sz="1400" b="1" dirty="0" smtClean="0">
                <a:solidFill>
                  <a:srgbClr val="FF0000"/>
                </a:solidFill>
              </a:rPr>
              <a:t>Lernen</a:t>
            </a:r>
            <a:endParaRPr lang="de-DE" sz="1400" b="1" dirty="0">
              <a:solidFill>
                <a:srgbClr val="FF0000"/>
              </a:solidFill>
            </a:endParaRPr>
          </a:p>
        </p:txBody>
      </p:sp>
      <p:sp>
        <p:nvSpPr>
          <p:cNvPr id="28" name="Textfeld 27"/>
          <p:cNvSpPr txBox="1"/>
          <p:nvPr/>
        </p:nvSpPr>
        <p:spPr>
          <a:xfrm>
            <a:off x="6183623" y="4226407"/>
            <a:ext cx="2276809" cy="492443"/>
          </a:xfrm>
          <a:prstGeom prst="rect">
            <a:avLst/>
          </a:prstGeom>
          <a:noFill/>
        </p:spPr>
        <p:txBody>
          <a:bodyPr wrap="square" rtlCol="0">
            <a:spAutoFit/>
          </a:bodyPr>
          <a:lstStyle/>
          <a:p>
            <a:pPr marL="285750" indent="-285750">
              <a:buFont typeface="Wingdings" pitchFamily="2" charset="2"/>
              <a:buChar char="Ø"/>
            </a:pPr>
            <a:r>
              <a:rPr lang="de-DE" sz="1400" b="1" dirty="0" smtClean="0">
                <a:solidFill>
                  <a:srgbClr val="FF0000"/>
                </a:solidFill>
              </a:rPr>
              <a:t>Lernen</a:t>
            </a:r>
            <a:r>
              <a:rPr lang="de-DE" sz="1200" b="1" dirty="0" smtClean="0">
                <a:solidFill>
                  <a:srgbClr val="FF0000"/>
                </a:solidFill>
              </a:rPr>
              <a:t> </a:t>
            </a:r>
            <a:r>
              <a:rPr lang="de-DE" sz="1200" b="1" dirty="0" smtClean="0">
                <a:solidFill>
                  <a:schemeClr val="bg1">
                    <a:lumMod val="50000"/>
                  </a:schemeClr>
                </a:solidFill>
              </a:rPr>
              <a:t>als </a:t>
            </a:r>
            <a:br>
              <a:rPr lang="de-DE" sz="1200" b="1" dirty="0" smtClean="0">
                <a:solidFill>
                  <a:schemeClr val="bg1">
                    <a:lumMod val="50000"/>
                  </a:schemeClr>
                </a:solidFill>
              </a:rPr>
            </a:br>
            <a:r>
              <a:rPr lang="de-DE" sz="1200" b="1" dirty="0" smtClean="0">
                <a:solidFill>
                  <a:schemeClr val="bg1">
                    <a:lumMod val="50000"/>
                  </a:schemeClr>
                </a:solidFill>
              </a:rPr>
              <a:t>persönliche Entwicklung</a:t>
            </a:r>
            <a:endParaRPr lang="de-DE" sz="1200" b="1" dirty="0">
              <a:solidFill>
                <a:schemeClr val="bg1">
                  <a:lumMod val="50000"/>
                </a:schemeClr>
              </a:solidFill>
            </a:endParaRPr>
          </a:p>
        </p:txBody>
      </p:sp>
      <p:sp>
        <p:nvSpPr>
          <p:cNvPr id="3" name="Textfeld 2"/>
          <p:cNvSpPr txBox="1"/>
          <p:nvPr/>
        </p:nvSpPr>
        <p:spPr>
          <a:xfrm>
            <a:off x="6300192" y="3068960"/>
            <a:ext cx="2316162" cy="492443"/>
          </a:xfrm>
          <a:prstGeom prst="rect">
            <a:avLst/>
          </a:prstGeom>
          <a:noFill/>
        </p:spPr>
        <p:txBody>
          <a:bodyPr wrap="square" rtlCol="0">
            <a:spAutoFit/>
          </a:bodyPr>
          <a:lstStyle/>
          <a:p>
            <a:r>
              <a:rPr lang="de-DE" sz="1000" b="1" dirty="0" smtClean="0"/>
              <a:t>Ich</a:t>
            </a:r>
            <a:r>
              <a:rPr lang="de-DE" sz="800" b="1" dirty="0" smtClean="0"/>
              <a:t/>
            </a:r>
            <a:br>
              <a:rPr lang="de-DE" sz="800" b="1" dirty="0" smtClean="0"/>
            </a:br>
            <a:r>
              <a:rPr lang="de-DE" sz="800" b="1" dirty="0" smtClean="0"/>
              <a:t>und meine berufsbezogenen fachlichen, persönlichen  und sozialen Kompetenzen …</a:t>
            </a:r>
            <a:endParaRPr lang="de-DE" sz="800" b="1" dirty="0"/>
          </a:p>
        </p:txBody>
      </p:sp>
      <p:sp>
        <p:nvSpPr>
          <p:cNvPr id="29" name="Textfeld 28"/>
          <p:cNvSpPr txBox="1"/>
          <p:nvPr/>
        </p:nvSpPr>
        <p:spPr>
          <a:xfrm>
            <a:off x="6233440" y="5641038"/>
            <a:ext cx="2006600" cy="615553"/>
          </a:xfrm>
          <a:prstGeom prst="rect">
            <a:avLst/>
          </a:prstGeom>
          <a:noFill/>
        </p:spPr>
        <p:txBody>
          <a:bodyPr wrap="square" rtlCol="0">
            <a:spAutoFit/>
          </a:bodyPr>
          <a:lstStyle/>
          <a:p>
            <a:r>
              <a:rPr lang="de-DE" sz="1000" b="1" dirty="0" smtClean="0"/>
              <a:t>Ich</a:t>
            </a:r>
            <a:r>
              <a:rPr lang="de-DE" sz="800" b="1" dirty="0"/>
              <a:t/>
            </a:r>
            <a:br>
              <a:rPr lang="de-DE" sz="800" b="1" dirty="0"/>
            </a:br>
            <a:r>
              <a:rPr lang="de-DE" sz="800" b="1" dirty="0" smtClean="0"/>
              <a:t>und meine Psyche – meine Gesundheit – meine Einstellungen, Gedanken , Ideen , Visionen …</a:t>
            </a:r>
            <a:endParaRPr lang="de-DE" sz="800" b="1" dirty="0"/>
          </a:p>
        </p:txBody>
      </p:sp>
      <p:sp>
        <p:nvSpPr>
          <p:cNvPr id="30" name="Textfeld 29"/>
          <p:cNvSpPr txBox="1"/>
          <p:nvPr/>
        </p:nvSpPr>
        <p:spPr>
          <a:xfrm>
            <a:off x="1907704" y="3068960"/>
            <a:ext cx="1998642" cy="492443"/>
          </a:xfrm>
          <a:prstGeom prst="rect">
            <a:avLst/>
          </a:prstGeom>
          <a:noFill/>
        </p:spPr>
        <p:txBody>
          <a:bodyPr wrap="square" rtlCol="0">
            <a:spAutoFit/>
          </a:bodyPr>
          <a:lstStyle/>
          <a:p>
            <a:r>
              <a:rPr lang="de-DE" sz="1000" b="1" dirty="0" smtClean="0"/>
              <a:t>Ich</a:t>
            </a:r>
            <a:r>
              <a:rPr lang="de-DE" sz="800" b="1" dirty="0" smtClean="0"/>
              <a:t/>
            </a:r>
            <a:br>
              <a:rPr lang="de-DE" sz="800" b="1" dirty="0" smtClean="0"/>
            </a:br>
            <a:r>
              <a:rPr lang="de-DE" sz="800" b="1" dirty="0" smtClean="0"/>
              <a:t>und meine Fähigkeit  - meine Bereitschaft </a:t>
            </a:r>
            <a:r>
              <a:rPr lang="de-DE" sz="800" b="1" dirty="0"/>
              <a:t> </a:t>
            </a:r>
            <a:r>
              <a:rPr lang="de-DE" sz="800" b="1" dirty="0" smtClean="0"/>
              <a:t>- meine Kompetenz zum Lernen …</a:t>
            </a:r>
            <a:endParaRPr lang="de-DE" sz="800" b="1" dirty="0"/>
          </a:p>
        </p:txBody>
      </p:sp>
      <p:sp>
        <p:nvSpPr>
          <p:cNvPr id="31" name="Textfeld 30"/>
          <p:cNvSpPr txBox="1"/>
          <p:nvPr/>
        </p:nvSpPr>
        <p:spPr>
          <a:xfrm>
            <a:off x="1907704" y="5592191"/>
            <a:ext cx="2006600" cy="615553"/>
          </a:xfrm>
          <a:prstGeom prst="rect">
            <a:avLst/>
          </a:prstGeom>
          <a:noFill/>
        </p:spPr>
        <p:txBody>
          <a:bodyPr wrap="square" rtlCol="0">
            <a:spAutoFit/>
          </a:bodyPr>
          <a:lstStyle/>
          <a:p>
            <a:r>
              <a:rPr lang="de-DE" sz="1000" b="1" dirty="0" smtClean="0"/>
              <a:t>Ich</a:t>
            </a:r>
            <a:r>
              <a:rPr lang="de-DE" sz="800" b="1" dirty="0" smtClean="0"/>
              <a:t> </a:t>
            </a:r>
            <a:br>
              <a:rPr lang="de-DE" sz="800" b="1" dirty="0" smtClean="0"/>
            </a:br>
            <a:r>
              <a:rPr lang="de-DE" sz="800" b="1" dirty="0" smtClean="0"/>
              <a:t>und mein Partner – meine Familie – meine Freunde und Bekannten  - meine Kollegen – und die Menschen in meiner Umwelt …</a:t>
            </a:r>
            <a:endParaRPr lang="de-DE" sz="800" b="1" dirty="0"/>
          </a:p>
        </p:txBody>
      </p:sp>
      <p:pic>
        <p:nvPicPr>
          <p:cNvPr id="1026" name="Picture 2" descr="C:\Users\Cichowski\Desktop\FOTOLIA 50plus pptx\Fotolia_29541609_XS (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38299" y="123752"/>
            <a:ext cx="1894141" cy="13610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278909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484784"/>
            <a:ext cx="6048672" cy="4320479"/>
          </a:xfrm>
          <a:prstGeom prst="rect">
            <a:avLst/>
          </a:prstGeom>
          <a:noFill/>
          <a:ln>
            <a:noFill/>
          </a:ln>
        </p:spPr>
      </p:pic>
      <p:sp>
        <p:nvSpPr>
          <p:cNvPr id="3" name="Textfeld 2"/>
          <p:cNvSpPr txBox="1"/>
          <p:nvPr/>
        </p:nvSpPr>
        <p:spPr>
          <a:xfrm>
            <a:off x="1619672" y="476672"/>
            <a:ext cx="4151714" cy="369332"/>
          </a:xfrm>
          <a:prstGeom prst="rect">
            <a:avLst/>
          </a:prstGeom>
          <a:noFill/>
        </p:spPr>
        <p:txBody>
          <a:bodyPr wrap="none" rtlCol="0">
            <a:spAutoFit/>
          </a:bodyPr>
          <a:lstStyle/>
          <a:p>
            <a:r>
              <a:rPr lang="de-DE" b="1" dirty="0" smtClean="0"/>
              <a:t>Lernen gemeinsam planen und umsetzen </a:t>
            </a:r>
            <a:endParaRPr lang="de-DE" b="1" dirty="0"/>
          </a:p>
        </p:txBody>
      </p:sp>
      <p:sp>
        <p:nvSpPr>
          <p:cNvPr id="4" name="Textfeld 3"/>
          <p:cNvSpPr txBox="1"/>
          <p:nvPr/>
        </p:nvSpPr>
        <p:spPr>
          <a:xfrm>
            <a:off x="7559912" y="6642556"/>
            <a:ext cx="1611339" cy="215444"/>
          </a:xfrm>
          <a:prstGeom prst="rect">
            <a:avLst/>
          </a:prstGeom>
          <a:noFill/>
        </p:spPr>
        <p:txBody>
          <a:bodyPr wrap="none" rtlCol="0">
            <a:spAutoFit/>
          </a:bodyPr>
          <a:lstStyle/>
          <a:p>
            <a:r>
              <a:rPr lang="de-DE" sz="800" b="1" dirty="0" smtClean="0"/>
              <a:t>Dipl. Soz.-Wiss. Henryk </a:t>
            </a:r>
            <a:r>
              <a:rPr lang="de-DE" sz="800" b="1" dirty="0"/>
              <a:t>C</a:t>
            </a:r>
            <a:r>
              <a:rPr lang="de-DE" sz="800" b="1" dirty="0" smtClean="0"/>
              <a:t>ichowski</a:t>
            </a:r>
            <a:endParaRPr lang="de-DE" sz="800" b="1" dirty="0"/>
          </a:p>
        </p:txBody>
      </p:sp>
    </p:spTree>
    <p:custDataLst>
      <p:tags r:id="rId1"/>
    </p:custDataLst>
    <p:extLst>
      <p:ext uri="{BB962C8B-B14F-4D97-AF65-F5344CB8AC3E}">
        <p14:creationId xmlns:p14="http://schemas.microsoft.com/office/powerpoint/2010/main" val="1912476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3">
            <a:extLst>
              <a:ext uri="{28A0092B-C50C-407E-A947-70E740481C1C}">
                <a14:useLocalDpi xmlns:a14="http://schemas.microsoft.com/office/drawing/2010/main" val="0"/>
              </a:ext>
            </a:extLst>
          </a:blip>
          <a:stretch>
            <a:fillRect/>
          </a:stretch>
        </p:blipFill>
        <p:spPr>
          <a:xfrm>
            <a:off x="899592" y="1412776"/>
            <a:ext cx="6672981" cy="4377282"/>
          </a:xfrm>
          <a:prstGeom prst="rect">
            <a:avLst/>
          </a:prstGeom>
        </p:spPr>
      </p:pic>
      <p:sp>
        <p:nvSpPr>
          <p:cNvPr id="3" name="Textfeld 2"/>
          <p:cNvSpPr txBox="1"/>
          <p:nvPr/>
        </p:nvSpPr>
        <p:spPr>
          <a:xfrm>
            <a:off x="971600" y="548680"/>
            <a:ext cx="3528392" cy="369332"/>
          </a:xfrm>
          <a:prstGeom prst="rect">
            <a:avLst/>
          </a:prstGeom>
          <a:noFill/>
        </p:spPr>
        <p:txBody>
          <a:bodyPr wrap="square" rtlCol="0">
            <a:spAutoFit/>
          </a:bodyPr>
          <a:lstStyle/>
          <a:p>
            <a:r>
              <a:rPr lang="de-DE" b="1" dirty="0" smtClean="0"/>
              <a:t>Risiken erkennen und  mindern</a:t>
            </a:r>
            <a:endParaRPr lang="de-DE" b="1" dirty="0"/>
          </a:p>
        </p:txBody>
      </p:sp>
      <p:sp>
        <p:nvSpPr>
          <p:cNvPr id="4" name="Textfeld 3"/>
          <p:cNvSpPr txBox="1"/>
          <p:nvPr/>
        </p:nvSpPr>
        <p:spPr>
          <a:xfrm>
            <a:off x="7559912" y="6642556"/>
            <a:ext cx="1611339" cy="215444"/>
          </a:xfrm>
          <a:prstGeom prst="rect">
            <a:avLst/>
          </a:prstGeom>
          <a:noFill/>
        </p:spPr>
        <p:txBody>
          <a:bodyPr wrap="none" rtlCol="0">
            <a:spAutoFit/>
          </a:bodyPr>
          <a:lstStyle/>
          <a:p>
            <a:r>
              <a:rPr lang="de-DE" sz="800" b="1" dirty="0" smtClean="0"/>
              <a:t>Dipl. Soz.-Wiss. Henryk </a:t>
            </a:r>
            <a:r>
              <a:rPr lang="de-DE" sz="800" b="1" dirty="0"/>
              <a:t>C</a:t>
            </a:r>
            <a:r>
              <a:rPr lang="de-DE" sz="800" b="1" dirty="0" smtClean="0"/>
              <a:t>ichowski</a:t>
            </a:r>
            <a:endParaRPr lang="de-DE" sz="800" b="1" dirty="0"/>
          </a:p>
        </p:txBody>
      </p:sp>
    </p:spTree>
    <p:custDataLst>
      <p:tags r:id="rId1"/>
    </p:custDataLst>
    <p:extLst>
      <p:ext uri="{BB962C8B-B14F-4D97-AF65-F5344CB8AC3E}">
        <p14:creationId xmlns:p14="http://schemas.microsoft.com/office/powerpoint/2010/main" val="54709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6"/>
          <p:cNvSpPr>
            <a:spLocks noChangeArrowheads="1"/>
          </p:cNvSpPr>
          <p:nvPr/>
        </p:nvSpPr>
        <p:spPr bwMode="auto">
          <a:xfrm>
            <a:off x="1254125" y="5570538"/>
            <a:ext cx="6486525" cy="347662"/>
          </a:xfrm>
          <a:prstGeom prst="rect">
            <a:avLst/>
          </a:pr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1905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pic>
        <p:nvPicPr>
          <p:cNvPr id="19459" name="Picture 74"/>
          <p:cNvPicPr>
            <a:picLocks noChangeAspect="1" noChangeArrowheads="1"/>
          </p:cNvPicPr>
          <p:nvPr/>
        </p:nvPicPr>
        <p:blipFill>
          <a:blip r:embed="rId4" cstate="print">
            <a:lum bright="24000"/>
            <a:extLst>
              <a:ext uri="{28A0092B-C50C-407E-A947-70E740481C1C}">
                <a14:useLocalDpi xmlns:a14="http://schemas.microsoft.com/office/drawing/2010/main" val="0"/>
              </a:ext>
            </a:extLst>
          </a:blip>
          <a:srcRect/>
          <a:stretch>
            <a:fillRect/>
          </a:stretch>
        </p:blipFill>
        <p:spPr bwMode="auto">
          <a:xfrm>
            <a:off x="7731125" y="3892550"/>
            <a:ext cx="10033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Rectangle 15"/>
          <p:cNvSpPr>
            <a:spLocks noChangeArrowheads="1"/>
          </p:cNvSpPr>
          <p:nvPr/>
        </p:nvSpPr>
        <p:spPr bwMode="auto">
          <a:xfrm>
            <a:off x="5773738" y="1927225"/>
            <a:ext cx="1965325" cy="1017588"/>
          </a:xfrm>
          <a:prstGeom prst="rect">
            <a:avLst/>
          </a:prstGeom>
          <a:gradFill rotWithShape="1">
            <a:gsLst>
              <a:gs pos="0">
                <a:srgbClr val="C40505"/>
              </a:gs>
              <a:gs pos="100000">
                <a:srgbClr val="E18181"/>
              </a:gs>
            </a:gsLst>
            <a:lin ang="18900000" scaled="1"/>
          </a:gra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200" noProof="1">
                <a:solidFill>
                  <a:schemeClr val="bg1"/>
                </a:solidFill>
              </a:rPr>
              <a:t>Sehr hohes Risko </a:t>
            </a:r>
            <a:br>
              <a:rPr lang="de-DE" sz="1200" noProof="1">
                <a:solidFill>
                  <a:schemeClr val="bg1"/>
                </a:solidFill>
              </a:rPr>
            </a:br>
            <a:r>
              <a:rPr lang="de-DE" sz="1200" noProof="1">
                <a:solidFill>
                  <a:schemeClr val="bg1"/>
                </a:solidFill>
              </a:rPr>
              <a:t>(Unakzeptabel)</a:t>
            </a:r>
          </a:p>
        </p:txBody>
      </p:sp>
      <p:sp>
        <p:nvSpPr>
          <p:cNvPr id="19461" name="Rectangle 5"/>
          <p:cNvSpPr>
            <a:spLocks noGrp="1" noChangeArrowheads="1"/>
          </p:cNvSpPr>
          <p:nvPr>
            <p:ph type="title"/>
          </p:nvPr>
        </p:nvSpPr>
        <p:spPr>
          <a:xfrm>
            <a:off x="300038" y="58738"/>
            <a:ext cx="8967787" cy="1287462"/>
          </a:xfrm>
        </p:spPr>
        <p:txBody>
          <a:bodyPr/>
          <a:lstStyle/>
          <a:p>
            <a:pPr eaLnBrk="1" hangingPunct="1"/>
            <a:r>
              <a:rPr lang="de-DE" sz="2000" b="1" noProof="1" smtClean="0">
                <a:latin typeface="Arial" charset="0"/>
                <a:cs typeface="Arial" charset="0"/>
              </a:rPr>
              <a:t>Riskoportfolio </a:t>
            </a:r>
            <a:r>
              <a:rPr lang="de-DE" noProof="1" smtClean="0"/>
              <a:t/>
            </a:r>
            <a:br>
              <a:rPr lang="de-DE" noProof="1" smtClean="0"/>
            </a:br>
            <a:r>
              <a:rPr lang="de-DE" sz="800" b="1" noProof="1" smtClean="0">
                <a:latin typeface="Arial" charset="0"/>
                <a:cs typeface="Arial" charset="0"/>
              </a:rPr>
              <a:t>(Ereignisse, Verwundbarkeiten / Stressoren / Risiken / Unsicherheiten / Gefahren, …=  (Vulnerabilität) im Bereich …   &gt; Auswirkung auf die Widerstandsfähigkeit im Arbeitsleben)</a:t>
            </a:r>
            <a:br>
              <a:rPr lang="de-DE" sz="800" b="1" noProof="1" smtClean="0">
                <a:latin typeface="Arial" charset="0"/>
                <a:cs typeface="Arial" charset="0"/>
              </a:rPr>
            </a:br>
            <a:r>
              <a:rPr lang="de-DE" sz="800" b="1" noProof="1" smtClean="0">
                <a:latin typeface="Arial" charset="0"/>
                <a:cs typeface="Arial" charset="0"/>
              </a:rPr>
              <a:t/>
            </a:r>
            <a:br>
              <a:rPr lang="de-DE" sz="800" b="1" noProof="1" smtClean="0">
                <a:latin typeface="Arial" charset="0"/>
                <a:cs typeface="Arial" charset="0"/>
              </a:rPr>
            </a:br>
            <a:r>
              <a:rPr lang="de-DE" sz="800" b="1" noProof="1" smtClean="0">
                <a:solidFill>
                  <a:srgbClr val="FF0000"/>
                </a:solidFill>
                <a:latin typeface="Arial" charset="0"/>
                <a:cs typeface="Arial" charset="0"/>
              </a:rPr>
              <a:t>1. </a:t>
            </a:r>
            <a:r>
              <a:rPr lang="de-DE" sz="800" b="1" noProof="1" smtClean="0">
                <a:latin typeface="Arial" charset="0"/>
                <a:cs typeface="Arial" charset="0"/>
              </a:rPr>
              <a:t>Persönlichkeit / Psyche   </a:t>
            </a:r>
            <a:r>
              <a:rPr lang="de-DE" sz="800" b="1" noProof="1" smtClean="0">
                <a:solidFill>
                  <a:srgbClr val="FF0000"/>
                </a:solidFill>
                <a:latin typeface="Arial" charset="0"/>
                <a:cs typeface="Arial" charset="0"/>
              </a:rPr>
              <a:t>2. </a:t>
            </a:r>
            <a:r>
              <a:rPr lang="de-DE" sz="800" b="1" noProof="1" smtClean="0">
                <a:latin typeface="Arial" charset="0"/>
                <a:cs typeface="Arial" charset="0"/>
              </a:rPr>
              <a:t>Leistungsfähigkeit</a:t>
            </a:r>
            <a:r>
              <a:rPr lang="de-DE" sz="800" b="1" noProof="1" smtClean="0">
                <a:solidFill>
                  <a:srgbClr val="FF0000"/>
                </a:solidFill>
                <a:latin typeface="Arial" charset="0"/>
                <a:cs typeface="Arial" charset="0"/>
              </a:rPr>
              <a:t>   3. </a:t>
            </a:r>
            <a:r>
              <a:rPr lang="de-DE" sz="800" b="1" noProof="1" smtClean="0">
                <a:latin typeface="Arial" charset="0"/>
                <a:cs typeface="Arial" charset="0"/>
              </a:rPr>
              <a:t>Leistungsbereitschaft (Motivation / Willenskraft)  </a:t>
            </a:r>
            <a:r>
              <a:rPr lang="de-DE" sz="800" b="1" noProof="1" smtClean="0">
                <a:solidFill>
                  <a:srgbClr val="FF0000"/>
                </a:solidFill>
                <a:latin typeface="Arial" charset="0"/>
                <a:cs typeface="Arial" charset="0"/>
              </a:rPr>
              <a:t> 4. </a:t>
            </a:r>
            <a:r>
              <a:rPr lang="de-DE" sz="800" b="1" noProof="1" smtClean="0">
                <a:latin typeface="Arial" charset="0"/>
                <a:cs typeface="Arial" charset="0"/>
              </a:rPr>
              <a:t>Zeitliche Mobilität   </a:t>
            </a:r>
            <a:r>
              <a:rPr lang="de-DE" sz="800" b="1" noProof="1" smtClean="0">
                <a:solidFill>
                  <a:srgbClr val="FF0000"/>
                </a:solidFill>
                <a:latin typeface="Arial" charset="0"/>
                <a:cs typeface="Arial" charset="0"/>
              </a:rPr>
              <a:t>5. </a:t>
            </a:r>
            <a:r>
              <a:rPr lang="de-DE" sz="800" b="1" noProof="1" smtClean="0">
                <a:latin typeface="Arial" charset="0"/>
                <a:cs typeface="Arial" charset="0"/>
              </a:rPr>
              <a:t>Örtliche Mobilität    </a:t>
            </a:r>
            <a:r>
              <a:rPr lang="de-DE" sz="800" b="1" noProof="1" smtClean="0">
                <a:solidFill>
                  <a:srgbClr val="FF0000"/>
                </a:solidFill>
                <a:latin typeface="Arial" charset="0"/>
                <a:cs typeface="Arial" charset="0"/>
              </a:rPr>
              <a:t/>
            </a:r>
            <a:br>
              <a:rPr lang="de-DE" sz="800" b="1" noProof="1" smtClean="0">
                <a:solidFill>
                  <a:srgbClr val="FF0000"/>
                </a:solidFill>
                <a:latin typeface="Arial" charset="0"/>
                <a:cs typeface="Arial" charset="0"/>
              </a:rPr>
            </a:br>
            <a:r>
              <a:rPr lang="de-DE" sz="800" b="1" noProof="1" smtClean="0">
                <a:solidFill>
                  <a:srgbClr val="FF0000"/>
                </a:solidFill>
                <a:latin typeface="Arial" charset="0"/>
                <a:cs typeface="Arial" charset="0"/>
              </a:rPr>
              <a:t>6. </a:t>
            </a:r>
            <a:r>
              <a:rPr lang="de-DE" sz="800" b="1" noProof="1" smtClean="0">
                <a:latin typeface="Arial" charset="0"/>
                <a:cs typeface="Arial" charset="0"/>
              </a:rPr>
              <a:t>Qualifikation</a:t>
            </a:r>
            <a:r>
              <a:rPr lang="de-DE" sz="800" b="1" noProof="1" smtClean="0">
                <a:solidFill>
                  <a:srgbClr val="FF0000"/>
                </a:solidFill>
                <a:latin typeface="Arial" charset="0"/>
                <a:cs typeface="Arial" charset="0"/>
              </a:rPr>
              <a:t>  7</a:t>
            </a:r>
            <a:r>
              <a:rPr lang="de-DE" sz="800" b="1" noProof="1" smtClean="0">
                <a:latin typeface="Arial" charset="0"/>
                <a:cs typeface="Arial" charset="0"/>
              </a:rPr>
              <a:t>. Gesundheit / Phsysis    </a:t>
            </a:r>
            <a:r>
              <a:rPr lang="de-DE" sz="800" b="1" noProof="1" smtClean="0">
                <a:solidFill>
                  <a:srgbClr val="FF0000"/>
                </a:solidFill>
                <a:latin typeface="Arial" charset="0"/>
                <a:cs typeface="Arial" charset="0"/>
              </a:rPr>
              <a:t>8. </a:t>
            </a:r>
            <a:r>
              <a:rPr lang="de-DE" sz="800" b="1" noProof="1" smtClean="0">
                <a:latin typeface="Arial" charset="0"/>
                <a:cs typeface="Arial" charset="0"/>
              </a:rPr>
              <a:t>Familie / Partnerschaft    </a:t>
            </a:r>
            <a:r>
              <a:rPr lang="de-DE" sz="800" b="1" noProof="1" smtClean="0">
                <a:solidFill>
                  <a:srgbClr val="FF0000"/>
                </a:solidFill>
                <a:latin typeface="Arial" charset="0"/>
                <a:cs typeface="Arial" charset="0"/>
              </a:rPr>
              <a:t>9. </a:t>
            </a:r>
            <a:r>
              <a:rPr lang="de-DE" sz="800" b="1" noProof="1" smtClean="0">
                <a:latin typeface="Arial" charset="0"/>
                <a:cs typeface="Arial" charset="0"/>
              </a:rPr>
              <a:t>Freunde / Bekannte   </a:t>
            </a:r>
            <a:r>
              <a:rPr lang="de-DE" sz="800" b="1" noProof="1" smtClean="0">
                <a:solidFill>
                  <a:srgbClr val="FF0000"/>
                </a:solidFill>
                <a:latin typeface="Arial" charset="0"/>
                <a:cs typeface="Arial" charset="0"/>
              </a:rPr>
              <a:t>10. </a:t>
            </a:r>
            <a:r>
              <a:rPr lang="de-DE" sz="800" b="1" noProof="1" smtClean="0">
                <a:latin typeface="Arial" charset="0"/>
                <a:cs typeface="Arial" charset="0"/>
              </a:rPr>
              <a:t>Finanzen</a:t>
            </a:r>
            <a:r>
              <a:rPr lang="de-DE" sz="800" b="1" noProof="1" smtClean="0">
                <a:solidFill>
                  <a:srgbClr val="FF0000"/>
                </a:solidFill>
                <a:latin typeface="Arial" charset="0"/>
                <a:cs typeface="Arial" charset="0"/>
              </a:rPr>
              <a:t>   11.  </a:t>
            </a:r>
            <a:r>
              <a:rPr lang="de-DE" sz="800" b="1" noProof="1" smtClean="0">
                <a:latin typeface="Arial" charset="0"/>
                <a:cs typeface="Arial" charset="0"/>
              </a:rPr>
              <a:t>Wohnen </a:t>
            </a:r>
            <a:r>
              <a:rPr lang="de-DE" sz="800" b="1" noProof="1" smtClean="0">
                <a:solidFill>
                  <a:srgbClr val="FF0000"/>
                </a:solidFill>
                <a:latin typeface="Arial" charset="0"/>
                <a:cs typeface="Arial" charset="0"/>
              </a:rPr>
              <a:t>  12.  </a:t>
            </a:r>
            <a:r>
              <a:rPr lang="de-DE" sz="800" b="1" noProof="1" smtClean="0">
                <a:latin typeface="Arial" charset="0"/>
                <a:cs typeface="Arial" charset="0"/>
              </a:rPr>
              <a:t>Einstellungen / Überzeugungen</a:t>
            </a:r>
          </a:p>
        </p:txBody>
      </p:sp>
      <p:sp>
        <p:nvSpPr>
          <p:cNvPr id="19462" name="Line 21"/>
          <p:cNvSpPr>
            <a:spLocks noChangeShapeType="1"/>
          </p:cNvSpPr>
          <p:nvPr/>
        </p:nvSpPr>
        <p:spPr bwMode="auto">
          <a:xfrm>
            <a:off x="1254125" y="5570538"/>
            <a:ext cx="6557963" cy="0"/>
          </a:xfrm>
          <a:prstGeom prst="line">
            <a:avLst/>
          </a:prstGeom>
          <a:noFill/>
          <a:ln w="28575">
            <a:solidFill>
              <a:srgbClr val="91919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9463" name="Text Box 22"/>
          <p:cNvSpPr txBox="1">
            <a:spLocks noChangeArrowheads="1"/>
          </p:cNvSpPr>
          <p:nvPr/>
        </p:nvSpPr>
        <p:spPr bwMode="auto">
          <a:xfrm>
            <a:off x="985838" y="5707063"/>
            <a:ext cx="76644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de-DE" sz="1400" noProof="1">
                <a:cs typeface="Arial" charset="0"/>
              </a:rPr>
              <a:t>Auswirkung auf die Widerstandsfähigkeit (Resilienz) im Arbeitsleben</a:t>
            </a:r>
          </a:p>
        </p:txBody>
      </p:sp>
      <p:sp>
        <p:nvSpPr>
          <p:cNvPr id="19464" name="Text Box 23"/>
          <p:cNvSpPr txBox="1">
            <a:spLocks noChangeArrowheads="1"/>
          </p:cNvSpPr>
          <p:nvPr/>
        </p:nvSpPr>
        <p:spPr bwMode="auto">
          <a:xfrm>
            <a:off x="1682750" y="5213350"/>
            <a:ext cx="1947863"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0000" bIns="9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de-DE" sz="1000" noProof="1">
                <a:cs typeface="Arial" charset="0"/>
              </a:rPr>
              <a:t>gering</a:t>
            </a:r>
          </a:p>
        </p:txBody>
      </p:sp>
      <p:sp>
        <p:nvSpPr>
          <p:cNvPr id="19465" name="Text Box 24"/>
          <p:cNvSpPr txBox="1">
            <a:spLocks noChangeArrowheads="1"/>
          </p:cNvSpPr>
          <p:nvPr/>
        </p:nvSpPr>
        <p:spPr bwMode="auto">
          <a:xfrm>
            <a:off x="3736975" y="5213350"/>
            <a:ext cx="1947863"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0000" bIns="9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de-DE" sz="1000" noProof="1">
                <a:cs typeface="Arial" charset="0"/>
              </a:rPr>
              <a:t>mittel</a:t>
            </a:r>
          </a:p>
        </p:txBody>
      </p:sp>
      <p:sp>
        <p:nvSpPr>
          <p:cNvPr id="19466" name="Text Box 25"/>
          <p:cNvSpPr txBox="1">
            <a:spLocks noChangeArrowheads="1"/>
          </p:cNvSpPr>
          <p:nvPr/>
        </p:nvSpPr>
        <p:spPr bwMode="auto">
          <a:xfrm>
            <a:off x="5797550" y="5213350"/>
            <a:ext cx="194310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0000" bIns="9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de-DE" sz="1000" noProof="1">
                <a:cs typeface="Arial" charset="0"/>
              </a:rPr>
              <a:t>hoch</a:t>
            </a:r>
          </a:p>
        </p:txBody>
      </p:sp>
      <p:sp>
        <p:nvSpPr>
          <p:cNvPr id="19467" name="Text Box 26"/>
          <p:cNvSpPr txBox="1">
            <a:spLocks noChangeArrowheads="1"/>
          </p:cNvSpPr>
          <p:nvPr/>
        </p:nvSpPr>
        <p:spPr bwMode="auto">
          <a:xfrm rot="-5400000">
            <a:off x="973138" y="4446588"/>
            <a:ext cx="973137"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0000" bIns="9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de-DE" sz="1000" noProof="1">
                <a:cs typeface="Arial" charset="0"/>
              </a:rPr>
              <a:t>gering</a:t>
            </a:r>
          </a:p>
        </p:txBody>
      </p:sp>
      <p:sp>
        <p:nvSpPr>
          <p:cNvPr id="19468" name="Text Box 27"/>
          <p:cNvSpPr txBox="1">
            <a:spLocks noChangeArrowheads="1"/>
          </p:cNvSpPr>
          <p:nvPr/>
        </p:nvSpPr>
        <p:spPr bwMode="auto">
          <a:xfrm rot="-5400000">
            <a:off x="969963" y="3360738"/>
            <a:ext cx="979487"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0000" bIns="9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de-DE" sz="1000" noProof="1">
                <a:cs typeface="Arial" charset="0"/>
              </a:rPr>
              <a:t>mitte</a:t>
            </a:r>
            <a:r>
              <a:rPr lang="de-DE" sz="800" noProof="1">
                <a:cs typeface="Arial" charset="0"/>
              </a:rPr>
              <a:t>l</a:t>
            </a:r>
          </a:p>
        </p:txBody>
      </p:sp>
      <p:sp>
        <p:nvSpPr>
          <p:cNvPr id="19469" name="Text Box 28"/>
          <p:cNvSpPr txBox="1">
            <a:spLocks noChangeArrowheads="1"/>
          </p:cNvSpPr>
          <p:nvPr/>
        </p:nvSpPr>
        <p:spPr bwMode="auto">
          <a:xfrm rot="-5400000">
            <a:off x="983457" y="2269331"/>
            <a:ext cx="9588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0000" bIns="9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de-DE" sz="1000" noProof="1">
                <a:cs typeface="Arial" charset="0"/>
              </a:rPr>
              <a:t>hoch</a:t>
            </a:r>
          </a:p>
        </p:txBody>
      </p:sp>
      <p:sp>
        <p:nvSpPr>
          <p:cNvPr id="19470" name="Line 29"/>
          <p:cNvSpPr>
            <a:spLocks noChangeShapeType="1"/>
          </p:cNvSpPr>
          <p:nvPr/>
        </p:nvSpPr>
        <p:spPr bwMode="auto">
          <a:xfrm rot="16200000" flipV="1">
            <a:off x="-613569" y="3715544"/>
            <a:ext cx="3735388" cy="0"/>
          </a:xfrm>
          <a:prstGeom prst="line">
            <a:avLst/>
          </a:prstGeom>
          <a:noFill/>
          <a:ln w="28575">
            <a:solidFill>
              <a:srgbClr val="91919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9471" name="Text Box 30"/>
          <p:cNvSpPr txBox="1">
            <a:spLocks noChangeArrowheads="1"/>
          </p:cNvSpPr>
          <p:nvPr/>
        </p:nvSpPr>
        <p:spPr bwMode="auto">
          <a:xfrm rot="-5400000">
            <a:off x="-654844" y="3488532"/>
            <a:ext cx="3281363"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de-DE" sz="1400" noProof="1">
                <a:cs typeface="Arial" charset="0"/>
              </a:rPr>
              <a:t>Eintrittswahrscheinlichkeit</a:t>
            </a:r>
          </a:p>
        </p:txBody>
      </p:sp>
      <p:sp>
        <p:nvSpPr>
          <p:cNvPr id="19472" name="Rectangle 12"/>
          <p:cNvSpPr>
            <a:spLocks noChangeArrowheads="1"/>
          </p:cNvSpPr>
          <p:nvPr/>
        </p:nvSpPr>
        <p:spPr bwMode="auto">
          <a:xfrm>
            <a:off x="1628775" y="1927225"/>
            <a:ext cx="1966913" cy="1017588"/>
          </a:xfrm>
          <a:prstGeom prst="rect">
            <a:avLst/>
          </a:prstGeom>
          <a:gradFill rotWithShape="1">
            <a:gsLst>
              <a:gs pos="0">
                <a:srgbClr val="F5D40B"/>
              </a:gs>
              <a:gs pos="100000">
                <a:srgbClr val="FAE984"/>
              </a:gs>
            </a:gsLst>
            <a:lin ang="18900000" scaled="1"/>
          </a:gra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200" noProof="1">
                <a:solidFill>
                  <a:srgbClr val="333333"/>
                </a:solidFill>
              </a:rPr>
              <a:t>Mittleres Risiko</a:t>
            </a:r>
          </a:p>
        </p:txBody>
      </p:sp>
      <p:sp>
        <p:nvSpPr>
          <p:cNvPr id="19473" name="Rectangle 13"/>
          <p:cNvSpPr>
            <a:spLocks noChangeArrowheads="1"/>
          </p:cNvSpPr>
          <p:nvPr/>
        </p:nvSpPr>
        <p:spPr bwMode="auto">
          <a:xfrm>
            <a:off x="1619250" y="3055938"/>
            <a:ext cx="1966913" cy="1019175"/>
          </a:xfrm>
          <a:prstGeom prst="rect">
            <a:avLst/>
          </a:prstGeom>
          <a:gradFill rotWithShape="1">
            <a:gsLst>
              <a:gs pos="0">
                <a:srgbClr val="4C7013"/>
              </a:gs>
              <a:gs pos="100000">
                <a:srgbClr val="A4B788"/>
              </a:gs>
            </a:gsLst>
            <a:lin ang="18900000" scaled="1"/>
          </a:gra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200" noProof="1">
                <a:solidFill>
                  <a:schemeClr val="bg1"/>
                </a:solidFill>
              </a:rPr>
              <a:t>Geringes Risiko (Akzeptabel)</a:t>
            </a:r>
          </a:p>
        </p:txBody>
      </p:sp>
      <p:sp>
        <p:nvSpPr>
          <p:cNvPr id="19474" name="Rectangle 14"/>
          <p:cNvSpPr>
            <a:spLocks noChangeArrowheads="1"/>
          </p:cNvSpPr>
          <p:nvPr/>
        </p:nvSpPr>
        <p:spPr bwMode="auto">
          <a:xfrm>
            <a:off x="1619250" y="4184650"/>
            <a:ext cx="1966913" cy="1016000"/>
          </a:xfrm>
          <a:prstGeom prst="rect">
            <a:avLst/>
          </a:prstGeom>
          <a:gradFill rotWithShape="1">
            <a:gsLst>
              <a:gs pos="0">
                <a:srgbClr val="4C7013"/>
              </a:gs>
              <a:gs pos="100000">
                <a:srgbClr val="A4B788"/>
              </a:gs>
            </a:gsLst>
            <a:lin ang="18900000" scaled="1"/>
          </a:gra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200" noProof="1">
                <a:solidFill>
                  <a:schemeClr val="bg1"/>
                </a:solidFill>
              </a:rPr>
              <a:t>Geringes Risiko</a:t>
            </a:r>
            <a:br>
              <a:rPr lang="de-DE" sz="1200" noProof="1">
                <a:solidFill>
                  <a:schemeClr val="bg1"/>
                </a:solidFill>
              </a:rPr>
            </a:br>
            <a:r>
              <a:rPr lang="de-DE" sz="1200" noProof="1">
                <a:solidFill>
                  <a:schemeClr val="bg1"/>
                </a:solidFill>
              </a:rPr>
              <a:t>(Akzeptabel)</a:t>
            </a:r>
          </a:p>
        </p:txBody>
      </p:sp>
      <p:sp>
        <p:nvSpPr>
          <p:cNvPr id="19475" name="Rectangle 16"/>
          <p:cNvSpPr>
            <a:spLocks noChangeArrowheads="1"/>
          </p:cNvSpPr>
          <p:nvPr/>
        </p:nvSpPr>
        <p:spPr bwMode="auto">
          <a:xfrm>
            <a:off x="5773738" y="3055938"/>
            <a:ext cx="1965325" cy="1019175"/>
          </a:xfrm>
          <a:prstGeom prst="rect">
            <a:avLst/>
          </a:prstGeom>
          <a:gradFill rotWithShape="1">
            <a:gsLst>
              <a:gs pos="0">
                <a:srgbClr val="FEA501"/>
              </a:gs>
              <a:gs pos="100000">
                <a:srgbClr val="FED17F"/>
              </a:gs>
            </a:gsLst>
            <a:lin ang="18900000" scaled="1"/>
          </a:gra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200" noProof="1">
                <a:solidFill>
                  <a:schemeClr val="bg1"/>
                </a:solidFill>
              </a:rPr>
              <a:t>Hohes Risiko</a:t>
            </a:r>
          </a:p>
        </p:txBody>
      </p:sp>
      <p:sp>
        <p:nvSpPr>
          <p:cNvPr id="19476" name="Rectangle 17"/>
          <p:cNvSpPr>
            <a:spLocks noChangeArrowheads="1"/>
          </p:cNvSpPr>
          <p:nvPr/>
        </p:nvSpPr>
        <p:spPr bwMode="auto">
          <a:xfrm>
            <a:off x="5773738" y="4184650"/>
            <a:ext cx="1965325" cy="1016000"/>
          </a:xfrm>
          <a:prstGeom prst="rect">
            <a:avLst/>
          </a:prstGeom>
          <a:gradFill rotWithShape="1">
            <a:gsLst>
              <a:gs pos="0">
                <a:srgbClr val="F5D40B"/>
              </a:gs>
              <a:gs pos="100000">
                <a:srgbClr val="FAE984"/>
              </a:gs>
            </a:gsLst>
            <a:lin ang="18900000" scaled="1"/>
          </a:gra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200" noProof="1">
                <a:solidFill>
                  <a:srgbClr val="333333"/>
                </a:solidFill>
              </a:rPr>
              <a:t>Mittleres Risiko</a:t>
            </a:r>
          </a:p>
        </p:txBody>
      </p:sp>
      <p:sp>
        <p:nvSpPr>
          <p:cNvPr id="19477" name="Rectangle 18"/>
          <p:cNvSpPr>
            <a:spLocks noChangeArrowheads="1"/>
          </p:cNvSpPr>
          <p:nvPr/>
        </p:nvSpPr>
        <p:spPr bwMode="auto">
          <a:xfrm>
            <a:off x="3694113" y="1927225"/>
            <a:ext cx="1965325" cy="1017588"/>
          </a:xfrm>
          <a:prstGeom prst="rect">
            <a:avLst/>
          </a:prstGeom>
          <a:gradFill rotWithShape="1">
            <a:gsLst>
              <a:gs pos="0">
                <a:srgbClr val="FEA501"/>
              </a:gs>
              <a:gs pos="100000">
                <a:srgbClr val="FED17F"/>
              </a:gs>
            </a:gsLst>
            <a:lin ang="18900000" scaled="1"/>
          </a:gra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200" noProof="1">
                <a:solidFill>
                  <a:schemeClr val="bg1"/>
                </a:solidFill>
              </a:rPr>
              <a:t>Hohes Risiko</a:t>
            </a:r>
          </a:p>
        </p:txBody>
      </p:sp>
      <p:sp>
        <p:nvSpPr>
          <p:cNvPr id="19478" name="Rectangle 19"/>
          <p:cNvSpPr>
            <a:spLocks noChangeArrowheads="1"/>
          </p:cNvSpPr>
          <p:nvPr/>
        </p:nvSpPr>
        <p:spPr bwMode="auto">
          <a:xfrm>
            <a:off x="3694113" y="3055938"/>
            <a:ext cx="1965325" cy="1019175"/>
          </a:xfrm>
          <a:prstGeom prst="rect">
            <a:avLst/>
          </a:prstGeom>
          <a:gradFill rotWithShape="1">
            <a:gsLst>
              <a:gs pos="0">
                <a:srgbClr val="F5D40B"/>
              </a:gs>
              <a:gs pos="100000">
                <a:srgbClr val="FAE984"/>
              </a:gs>
            </a:gsLst>
            <a:lin ang="18900000" scaled="1"/>
          </a:gra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200" noProof="1">
                <a:solidFill>
                  <a:srgbClr val="333333"/>
                </a:solidFill>
              </a:rPr>
              <a:t>Mittleres Risiko</a:t>
            </a:r>
          </a:p>
        </p:txBody>
      </p:sp>
      <p:sp>
        <p:nvSpPr>
          <p:cNvPr id="19479" name="Rectangle 20"/>
          <p:cNvSpPr>
            <a:spLocks noChangeArrowheads="1"/>
          </p:cNvSpPr>
          <p:nvPr/>
        </p:nvSpPr>
        <p:spPr bwMode="auto">
          <a:xfrm>
            <a:off x="3694113" y="4184650"/>
            <a:ext cx="1965325" cy="1016000"/>
          </a:xfrm>
          <a:prstGeom prst="rect">
            <a:avLst/>
          </a:prstGeom>
          <a:gradFill rotWithShape="1">
            <a:gsLst>
              <a:gs pos="0">
                <a:srgbClr val="4C7013"/>
              </a:gs>
              <a:gs pos="100000">
                <a:srgbClr val="A4B788"/>
              </a:gs>
            </a:gsLst>
            <a:lin ang="18900000" scaled="1"/>
          </a:gra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200" noProof="1">
                <a:solidFill>
                  <a:schemeClr val="bg1"/>
                </a:solidFill>
              </a:rPr>
              <a:t>Geringes Risiko</a:t>
            </a:r>
            <a:br>
              <a:rPr lang="de-DE" sz="1200" noProof="1">
                <a:solidFill>
                  <a:schemeClr val="bg1"/>
                </a:solidFill>
              </a:rPr>
            </a:br>
            <a:r>
              <a:rPr lang="de-DE" sz="1200" noProof="1">
                <a:solidFill>
                  <a:schemeClr val="bg1"/>
                </a:solidFill>
              </a:rPr>
              <a:t>(Akzeptabel)</a:t>
            </a:r>
          </a:p>
        </p:txBody>
      </p:sp>
      <p:sp>
        <p:nvSpPr>
          <p:cNvPr id="19480" name="Text Box 72"/>
          <p:cNvSpPr txBox="1">
            <a:spLocks noChangeArrowheads="1"/>
          </p:cNvSpPr>
          <p:nvPr/>
        </p:nvSpPr>
        <p:spPr bwMode="auto">
          <a:xfrm>
            <a:off x="1474788" y="1628775"/>
            <a:ext cx="611663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de-DE" noProof="1">
              <a:cs typeface="Arial" charset="0"/>
            </a:endParaRPr>
          </a:p>
        </p:txBody>
      </p:sp>
      <p:sp>
        <p:nvSpPr>
          <p:cNvPr id="19481" name="Rectangle 4"/>
          <p:cNvSpPr>
            <a:spLocks noChangeArrowheads="1"/>
          </p:cNvSpPr>
          <p:nvPr/>
        </p:nvSpPr>
        <p:spPr bwMode="gray">
          <a:xfrm>
            <a:off x="1655763" y="1474788"/>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eaLnBrk="0" hangingPunct="0"/>
            <a:r>
              <a:rPr lang="de-DE" sz="1600" noProof="1">
                <a:solidFill>
                  <a:srgbClr val="919191"/>
                </a:solidFill>
              </a:rPr>
              <a:t>Was kann (nicht) zugelassen werden?</a:t>
            </a:r>
          </a:p>
        </p:txBody>
      </p:sp>
      <p:sp>
        <p:nvSpPr>
          <p:cNvPr id="19482" name="Textfeld 2"/>
          <p:cNvSpPr txBox="1">
            <a:spLocks noChangeArrowheads="1"/>
          </p:cNvSpPr>
          <p:nvPr/>
        </p:nvSpPr>
        <p:spPr bwMode="auto">
          <a:xfrm>
            <a:off x="7089775" y="6051550"/>
            <a:ext cx="187007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dirty="0"/>
          </a:p>
        </p:txBody>
      </p:sp>
      <p:sp>
        <p:nvSpPr>
          <p:cNvPr id="19483" name="Textfeld 1"/>
          <p:cNvSpPr txBox="1">
            <a:spLocks noChangeArrowheads="1"/>
          </p:cNvSpPr>
          <p:nvPr/>
        </p:nvSpPr>
        <p:spPr bwMode="auto">
          <a:xfrm>
            <a:off x="2990850" y="2640013"/>
            <a:ext cx="544513"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sz="900" dirty="0">
                <a:solidFill>
                  <a:srgbClr val="FF0000"/>
                </a:solidFill>
                <a:cs typeface="Arial" charset="0"/>
              </a:rPr>
              <a:t>9.</a:t>
            </a:r>
          </a:p>
        </p:txBody>
      </p:sp>
      <p:sp>
        <p:nvSpPr>
          <p:cNvPr id="19484" name="Textfeld 35"/>
          <p:cNvSpPr txBox="1">
            <a:spLocks noChangeArrowheads="1"/>
          </p:cNvSpPr>
          <p:nvPr/>
        </p:nvSpPr>
        <p:spPr bwMode="auto">
          <a:xfrm>
            <a:off x="5030788" y="3776663"/>
            <a:ext cx="544512"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sz="900" dirty="0">
                <a:solidFill>
                  <a:srgbClr val="FF0000"/>
                </a:solidFill>
                <a:cs typeface="Arial" charset="0"/>
              </a:rPr>
              <a:t>7.</a:t>
            </a:r>
          </a:p>
        </p:txBody>
      </p:sp>
      <p:sp>
        <p:nvSpPr>
          <p:cNvPr id="19485" name="Textfeld 36"/>
          <p:cNvSpPr txBox="1">
            <a:spLocks noChangeArrowheads="1"/>
          </p:cNvSpPr>
          <p:nvPr/>
        </p:nvSpPr>
        <p:spPr bwMode="auto">
          <a:xfrm>
            <a:off x="5030788" y="2676525"/>
            <a:ext cx="544512"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sz="900" dirty="0">
              <a:solidFill>
                <a:srgbClr val="FF0000"/>
              </a:solidFill>
              <a:cs typeface="Arial" charset="0"/>
            </a:endParaRPr>
          </a:p>
        </p:txBody>
      </p:sp>
      <p:sp>
        <p:nvSpPr>
          <p:cNvPr id="19486" name="Textfeld 37"/>
          <p:cNvSpPr txBox="1">
            <a:spLocks noChangeArrowheads="1"/>
          </p:cNvSpPr>
          <p:nvPr/>
        </p:nvSpPr>
        <p:spPr bwMode="auto">
          <a:xfrm>
            <a:off x="5030788" y="4886325"/>
            <a:ext cx="544512" cy="230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sz="900" dirty="0">
                <a:solidFill>
                  <a:srgbClr val="FF0000"/>
                </a:solidFill>
                <a:cs typeface="Arial" charset="0"/>
              </a:rPr>
              <a:t>3. / 12.</a:t>
            </a:r>
          </a:p>
        </p:txBody>
      </p:sp>
      <p:sp>
        <p:nvSpPr>
          <p:cNvPr id="19487" name="Textfeld 38"/>
          <p:cNvSpPr txBox="1">
            <a:spLocks noChangeArrowheads="1"/>
          </p:cNvSpPr>
          <p:nvPr/>
        </p:nvSpPr>
        <p:spPr bwMode="auto">
          <a:xfrm>
            <a:off x="7135813" y="4872038"/>
            <a:ext cx="546100"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sz="900" dirty="0">
              <a:solidFill>
                <a:srgbClr val="FF0000"/>
              </a:solidFill>
              <a:cs typeface="Arial" charset="0"/>
            </a:endParaRPr>
          </a:p>
        </p:txBody>
      </p:sp>
      <p:sp>
        <p:nvSpPr>
          <p:cNvPr id="19488" name="Textfeld 39"/>
          <p:cNvSpPr txBox="1">
            <a:spLocks noChangeArrowheads="1"/>
          </p:cNvSpPr>
          <p:nvPr/>
        </p:nvSpPr>
        <p:spPr bwMode="auto">
          <a:xfrm>
            <a:off x="7121525" y="3776663"/>
            <a:ext cx="544513"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sz="900" dirty="0">
                <a:solidFill>
                  <a:srgbClr val="FF0000"/>
                </a:solidFill>
                <a:cs typeface="Arial" charset="0"/>
              </a:rPr>
              <a:t>3.</a:t>
            </a:r>
          </a:p>
        </p:txBody>
      </p:sp>
      <p:sp>
        <p:nvSpPr>
          <p:cNvPr id="19489" name="Textfeld 40"/>
          <p:cNvSpPr txBox="1">
            <a:spLocks noChangeArrowheads="1"/>
          </p:cNvSpPr>
          <p:nvPr/>
        </p:nvSpPr>
        <p:spPr bwMode="auto">
          <a:xfrm>
            <a:off x="7135813" y="2660650"/>
            <a:ext cx="546100"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sz="900" dirty="0">
                <a:solidFill>
                  <a:srgbClr val="FF0000"/>
                </a:solidFill>
                <a:cs typeface="Arial" charset="0"/>
              </a:rPr>
              <a:t>11.</a:t>
            </a:r>
          </a:p>
        </p:txBody>
      </p:sp>
      <p:sp>
        <p:nvSpPr>
          <p:cNvPr id="19490" name="Textfeld 41"/>
          <p:cNvSpPr txBox="1">
            <a:spLocks noChangeArrowheads="1"/>
          </p:cNvSpPr>
          <p:nvPr/>
        </p:nvSpPr>
        <p:spPr bwMode="auto">
          <a:xfrm>
            <a:off x="2990850" y="4892675"/>
            <a:ext cx="544513" cy="230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sz="900" dirty="0">
                <a:solidFill>
                  <a:srgbClr val="FF0000"/>
                </a:solidFill>
                <a:cs typeface="Arial" charset="0"/>
              </a:rPr>
              <a:t>8. </a:t>
            </a:r>
          </a:p>
        </p:txBody>
      </p:sp>
      <p:sp>
        <p:nvSpPr>
          <p:cNvPr id="19491" name="Textfeld 42"/>
          <p:cNvSpPr txBox="1">
            <a:spLocks noChangeArrowheads="1"/>
          </p:cNvSpPr>
          <p:nvPr/>
        </p:nvSpPr>
        <p:spPr bwMode="auto">
          <a:xfrm>
            <a:off x="2990850" y="3787775"/>
            <a:ext cx="544513"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sz="900" dirty="0">
              <a:solidFill>
                <a:srgbClr val="FF0000"/>
              </a:solidFill>
              <a:cs typeface="Arial" charset="0"/>
            </a:endParaRPr>
          </a:p>
        </p:txBody>
      </p:sp>
      <p:sp>
        <p:nvSpPr>
          <p:cNvPr id="19492" name="Textfeld 4"/>
          <p:cNvSpPr txBox="1">
            <a:spLocks noChangeArrowheads="1"/>
          </p:cNvSpPr>
          <p:nvPr/>
        </p:nvSpPr>
        <p:spPr bwMode="auto">
          <a:xfrm>
            <a:off x="141288" y="6246813"/>
            <a:ext cx="13176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dirty="0">
                <a:cs typeface="Arial" charset="0"/>
              </a:rPr>
              <a:t>Beispiel</a:t>
            </a:r>
          </a:p>
        </p:txBody>
      </p:sp>
      <p:sp>
        <p:nvSpPr>
          <p:cNvPr id="19493" name="Textfeld 1"/>
          <p:cNvSpPr txBox="1">
            <a:spLocks noChangeArrowheads="1"/>
          </p:cNvSpPr>
          <p:nvPr/>
        </p:nvSpPr>
        <p:spPr bwMode="auto">
          <a:xfrm>
            <a:off x="6426200" y="6551613"/>
            <a:ext cx="2282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sz="800" dirty="0">
                <a:cs typeface="Arial" charset="0"/>
              </a:rPr>
              <a:t>Dipl. Soz.-Wiss Hernryk Cichowski 09/2011</a:t>
            </a:r>
          </a:p>
        </p:txBody>
      </p:sp>
    </p:spTree>
    <p:custDataLst>
      <p:tags r:id="rId1"/>
    </p:custDataLst>
    <p:extLst>
      <p:ext uri="{BB962C8B-B14F-4D97-AF65-F5344CB8AC3E}">
        <p14:creationId xmlns:p14="http://schemas.microsoft.com/office/powerpoint/2010/main" val="21981912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331640" y="476672"/>
            <a:ext cx="5672963" cy="400110"/>
          </a:xfrm>
          <a:prstGeom prst="rect">
            <a:avLst/>
          </a:prstGeom>
          <a:noFill/>
        </p:spPr>
        <p:txBody>
          <a:bodyPr wrap="none" rtlCol="0">
            <a:spAutoFit/>
          </a:bodyPr>
          <a:lstStyle/>
          <a:p>
            <a:r>
              <a:rPr lang="de-DE" sz="2000" b="1" dirty="0" smtClean="0"/>
              <a:t>SELBST-Kontrolle geben       </a:t>
            </a:r>
            <a:r>
              <a:rPr lang="de-DE" sz="1400" b="1" i="1" dirty="0" smtClean="0">
                <a:solidFill>
                  <a:srgbClr val="FF0000"/>
                </a:solidFill>
              </a:rPr>
              <a:t>(digitale Unterstützungsplattform)</a:t>
            </a:r>
            <a:endParaRPr lang="de-DE" sz="1400" b="1" i="1" dirty="0">
              <a:solidFill>
                <a:srgbClr val="FF0000"/>
              </a:solidFill>
            </a:endParaRPr>
          </a:p>
        </p:txBody>
      </p:sp>
      <p:pic>
        <p:nvPicPr>
          <p:cNvPr id="4" name="Grafik 3"/>
          <p:cNvPicPr/>
          <p:nvPr/>
        </p:nvPicPr>
        <p:blipFill>
          <a:blip r:embed="rId3">
            <a:extLst>
              <a:ext uri="{28A0092B-C50C-407E-A947-70E740481C1C}">
                <a14:useLocalDpi xmlns:a14="http://schemas.microsoft.com/office/drawing/2010/main" val="0"/>
              </a:ext>
            </a:extLst>
          </a:blip>
          <a:stretch>
            <a:fillRect/>
          </a:stretch>
        </p:blipFill>
        <p:spPr>
          <a:xfrm>
            <a:off x="1115616" y="1196752"/>
            <a:ext cx="6984776" cy="4392488"/>
          </a:xfrm>
          <a:prstGeom prst="rect">
            <a:avLst/>
          </a:prstGeom>
        </p:spPr>
      </p:pic>
      <p:sp>
        <p:nvSpPr>
          <p:cNvPr id="6" name="Textfeld 5"/>
          <p:cNvSpPr txBox="1"/>
          <p:nvPr/>
        </p:nvSpPr>
        <p:spPr>
          <a:xfrm>
            <a:off x="7559912" y="6642556"/>
            <a:ext cx="1611339" cy="215444"/>
          </a:xfrm>
          <a:prstGeom prst="rect">
            <a:avLst/>
          </a:prstGeom>
          <a:noFill/>
        </p:spPr>
        <p:txBody>
          <a:bodyPr wrap="none" rtlCol="0">
            <a:spAutoFit/>
          </a:bodyPr>
          <a:lstStyle/>
          <a:p>
            <a:r>
              <a:rPr lang="de-DE" sz="800" b="1" dirty="0" smtClean="0"/>
              <a:t>Dipl. Soz.-Wiss. Henryk </a:t>
            </a:r>
            <a:r>
              <a:rPr lang="de-DE" sz="800" b="1" dirty="0"/>
              <a:t>C</a:t>
            </a:r>
            <a:r>
              <a:rPr lang="de-DE" sz="800" b="1" dirty="0" smtClean="0"/>
              <a:t>ichowski</a:t>
            </a:r>
            <a:endParaRPr lang="de-DE" sz="800" b="1"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1794" y="-99392"/>
            <a:ext cx="198757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rot="120000">
            <a:off x="7063503" y="413763"/>
            <a:ext cx="2078664" cy="1703030"/>
          </a:xfrm>
          <a:prstGeom prst="rect">
            <a:avLst/>
          </a:prstGeom>
          <a:noFill/>
        </p:spPr>
        <p:txBody>
          <a:bodyPr wrap="square">
            <a:spAutoFit/>
          </a:bodyPr>
          <a:lstStyle/>
          <a:p>
            <a:pPr marL="742950" lvl="1" indent="-285750">
              <a:lnSpc>
                <a:spcPct val="150000"/>
              </a:lnSpc>
              <a:spcAft>
                <a:spcPts val="140"/>
              </a:spcAft>
              <a:buFont typeface="Arial" pitchFamily="34" charset="0"/>
              <a:buChar char="•"/>
              <a:defRPr/>
            </a:pPr>
            <a:r>
              <a:rPr lang="de-DE" sz="1100" b="1" spc="-50" dirty="0" smtClean="0">
                <a:solidFill>
                  <a:schemeClr val="tx2">
                    <a:lumMod val="75000"/>
                  </a:schemeClr>
                </a:solidFill>
                <a:latin typeface="Bradley Hand ITC" pitchFamily="66" charset="0"/>
              </a:rPr>
              <a:t>Selbstverantwortung</a:t>
            </a:r>
          </a:p>
          <a:p>
            <a:pPr marL="742950" lvl="1" indent="-285750">
              <a:lnSpc>
                <a:spcPct val="150000"/>
              </a:lnSpc>
              <a:spcAft>
                <a:spcPts val="140"/>
              </a:spcAft>
              <a:buFont typeface="Arial" pitchFamily="34" charset="0"/>
              <a:buChar char="•"/>
              <a:defRPr/>
            </a:pPr>
            <a:r>
              <a:rPr lang="de-DE" sz="1100" b="1" spc="-50" dirty="0" smtClean="0">
                <a:solidFill>
                  <a:schemeClr val="tx2">
                    <a:lumMod val="75000"/>
                  </a:schemeClr>
                </a:solidFill>
                <a:latin typeface="Bradley Hand ITC" pitchFamily="66" charset="0"/>
              </a:rPr>
              <a:t>Selbstbemächtigung,</a:t>
            </a:r>
          </a:p>
          <a:p>
            <a:pPr marL="742950" lvl="1" indent="-285750">
              <a:lnSpc>
                <a:spcPct val="150000"/>
              </a:lnSpc>
              <a:spcAft>
                <a:spcPts val="140"/>
              </a:spcAft>
              <a:buFont typeface="Arial" pitchFamily="34" charset="0"/>
              <a:buChar char="•"/>
              <a:defRPr/>
            </a:pPr>
            <a:r>
              <a:rPr lang="de-DE" sz="1100" b="1" spc="-50" dirty="0" smtClean="0">
                <a:solidFill>
                  <a:schemeClr val="tx2">
                    <a:lumMod val="75000"/>
                  </a:schemeClr>
                </a:solidFill>
                <a:latin typeface="Bradley Hand ITC" pitchFamily="66" charset="0"/>
              </a:rPr>
              <a:t>Selbstbestimmung,</a:t>
            </a:r>
          </a:p>
          <a:p>
            <a:pPr marL="742950" lvl="1" indent="-285750">
              <a:lnSpc>
                <a:spcPct val="150000"/>
              </a:lnSpc>
              <a:spcAft>
                <a:spcPts val="140"/>
              </a:spcAft>
              <a:buFont typeface="Arial" pitchFamily="34" charset="0"/>
              <a:buChar char="•"/>
              <a:defRPr/>
            </a:pPr>
            <a:r>
              <a:rPr lang="de-DE" sz="1100" b="1" spc="-50" dirty="0" smtClean="0">
                <a:solidFill>
                  <a:schemeClr val="tx2">
                    <a:lumMod val="75000"/>
                  </a:schemeClr>
                </a:solidFill>
                <a:latin typeface="Bradley Hand ITC" pitchFamily="66" charset="0"/>
              </a:rPr>
              <a:t>Selbstorganisation,</a:t>
            </a:r>
          </a:p>
          <a:p>
            <a:pPr marL="742950" lvl="1" indent="-285750">
              <a:lnSpc>
                <a:spcPct val="150000"/>
              </a:lnSpc>
              <a:spcAft>
                <a:spcPts val="140"/>
              </a:spcAft>
              <a:buFont typeface="Arial" pitchFamily="34" charset="0"/>
              <a:buChar char="•"/>
              <a:defRPr/>
            </a:pPr>
            <a:r>
              <a:rPr lang="de-DE" sz="1100" b="1" spc="-50" dirty="0" smtClean="0">
                <a:solidFill>
                  <a:schemeClr val="tx2">
                    <a:lumMod val="75000"/>
                  </a:schemeClr>
                </a:solidFill>
                <a:latin typeface="Bradley Hand ITC" pitchFamily="66" charset="0"/>
              </a:rPr>
              <a:t>Selbstständigkeit</a:t>
            </a:r>
          </a:p>
          <a:p>
            <a:pPr>
              <a:defRPr/>
            </a:pPr>
            <a:endParaRPr lang="de-DE"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686826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188640"/>
            <a:ext cx="9144000" cy="6232475"/>
          </a:xfrm>
          <a:prstGeom prst="rect">
            <a:avLst/>
          </a:prstGeom>
        </p:spPr>
        <p:txBody>
          <a:bodyPr wrap="square">
            <a:spAutoFit/>
          </a:bodyPr>
          <a:lstStyle/>
          <a:p>
            <a:endParaRPr lang="de-DE" sz="1600" b="1" dirty="0" smtClean="0"/>
          </a:p>
          <a:p>
            <a:r>
              <a:rPr lang="de-DE" sz="1600" b="1" dirty="0" smtClean="0"/>
              <a:t>Seine </a:t>
            </a:r>
            <a:r>
              <a:rPr lang="de-DE" sz="1600" b="1" dirty="0"/>
              <a:t>Daten zu jeder Zeit auf einem  </a:t>
            </a:r>
            <a:r>
              <a:rPr lang="de-DE" sz="1600" b="1" dirty="0" smtClean="0"/>
              <a:t>Blick  </a:t>
            </a:r>
            <a:r>
              <a:rPr lang="de-DE" sz="1300" b="1" dirty="0" smtClean="0"/>
              <a:t/>
            </a:r>
            <a:br>
              <a:rPr lang="de-DE" sz="1300" b="1" dirty="0" smtClean="0"/>
            </a:br>
            <a:endParaRPr lang="de-DE" sz="1300" b="1" dirty="0" smtClean="0"/>
          </a:p>
          <a:p>
            <a:r>
              <a:rPr lang="de-DE" sz="1300" b="1" dirty="0" smtClean="0"/>
              <a:t>„Es </a:t>
            </a:r>
            <a:r>
              <a:rPr lang="de-DE" sz="1300" b="1" dirty="0"/>
              <a:t>ist gut zu </a:t>
            </a:r>
            <a:r>
              <a:rPr lang="de-DE" sz="1300" b="1" dirty="0" smtClean="0"/>
              <a:t>wissen: </a:t>
            </a:r>
            <a:br>
              <a:rPr lang="de-DE" sz="1300" b="1" dirty="0" smtClean="0"/>
            </a:br>
            <a:r>
              <a:rPr lang="de-DE" sz="1300" b="1" dirty="0" smtClean="0">
                <a:solidFill>
                  <a:schemeClr val="accent6">
                    <a:lumMod val="75000"/>
                  </a:schemeClr>
                </a:solidFill>
              </a:rPr>
              <a:t>o</a:t>
            </a:r>
            <a:r>
              <a:rPr lang="de-DE" sz="1300" b="1" dirty="0" smtClean="0"/>
              <a:t>  wo </a:t>
            </a:r>
            <a:r>
              <a:rPr lang="de-DE" sz="1300" b="1" dirty="0"/>
              <a:t>man steht, </a:t>
            </a:r>
            <a:r>
              <a:rPr lang="de-DE" sz="1300" b="1" dirty="0" smtClean="0"/>
              <a:t/>
            </a:r>
            <a:br>
              <a:rPr lang="de-DE" sz="1300" b="1" dirty="0" smtClean="0"/>
            </a:br>
            <a:r>
              <a:rPr lang="de-DE" sz="1300" b="1" dirty="0" smtClean="0">
                <a:solidFill>
                  <a:schemeClr val="accent3">
                    <a:lumMod val="75000"/>
                  </a:schemeClr>
                </a:solidFill>
              </a:rPr>
              <a:t>o</a:t>
            </a:r>
            <a:r>
              <a:rPr lang="de-DE" sz="1300" b="1" dirty="0" smtClean="0"/>
              <a:t>  wo </a:t>
            </a:r>
            <a:r>
              <a:rPr lang="de-DE" sz="1300" b="1" dirty="0"/>
              <a:t>man </a:t>
            </a:r>
            <a:r>
              <a:rPr lang="de-DE" sz="1300" b="1" dirty="0" smtClean="0"/>
              <a:t>hin will,</a:t>
            </a:r>
          </a:p>
          <a:p>
            <a:r>
              <a:rPr lang="de-DE" sz="1300" b="1" dirty="0" smtClean="0">
                <a:solidFill>
                  <a:srgbClr val="C00000"/>
                </a:solidFill>
              </a:rPr>
              <a:t>o</a:t>
            </a:r>
            <a:r>
              <a:rPr lang="de-DE" sz="1300" b="1" dirty="0" smtClean="0"/>
              <a:t>  was eventuell noch fehlt und </a:t>
            </a:r>
            <a:br>
              <a:rPr lang="de-DE" sz="1300" b="1" dirty="0" smtClean="0"/>
            </a:br>
            <a:r>
              <a:rPr lang="de-DE" sz="1300" b="1" dirty="0" smtClean="0">
                <a:solidFill>
                  <a:srgbClr val="0070C0"/>
                </a:solidFill>
              </a:rPr>
              <a:t>o</a:t>
            </a:r>
            <a:r>
              <a:rPr lang="de-DE" sz="1300" b="1" dirty="0" smtClean="0"/>
              <a:t>  welches </a:t>
            </a:r>
            <a:r>
              <a:rPr lang="de-DE" sz="1300" b="1" dirty="0"/>
              <a:t>der nächste Schritt </a:t>
            </a:r>
            <a:r>
              <a:rPr lang="de-DE" sz="1300" b="1" dirty="0" smtClean="0"/>
              <a:t>ist“. </a:t>
            </a:r>
          </a:p>
          <a:p>
            <a:endParaRPr lang="de-DE" sz="1200" b="1" dirty="0" smtClean="0"/>
          </a:p>
          <a:p>
            <a:endParaRPr lang="de-DE" sz="1200" b="1" dirty="0"/>
          </a:p>
          <a:p>
            <a:endParaRPr lang="de-DE" sz="1200" b="1" dirty="0" smtClean="0"/>
          </a:p>
          <a:p>
            <a:r>
              <a:rPr lang="de-DE" sz="1200" dirty="0" smtClean="0"/>
              <a:t>Das </a:t>
            </a:r>
            <a:r>
              <a:rPr lang="de-DE" sz="1200" b="1" dirty="0">
                <a:solidFill>
                  <a:srgbClr val="FF0000"/>
                </a:solidFill>
              </a:rPr>
              <a:t>Empowerment-Portal</a:t>
            </a:r>
            <a:r>
              <a:rPr lang="de-DE" sz="1200" dirty="0"/>
              <a:t> ist ein internetgenutztes Hilfsmittel und auch Werkzeug für ein individuelles Ressourcen- und Bewerbungsmanagement, welches auf einem </a:t>
            </a:r>
            <a:r>
              <a:rPr lang="de-DE" sz="1200" b="1" dirty="0">
                <a:solidFill>
                  <a:srgbClr val="FF0000"/>
                </a:solidFill>
              </a:rPr>
              <a:t>Lernstufenkonzept in drei Schritten – Erkennen – Lösen – Umsetzen –</a:t>
            </a:r>
            <a:r>
              <a:rPr lang="de-DE" sz="1200" b="1" dirty="0"/>
              <a:t> </a:t>
            </a:r>
            <a:r>
              <a:rPr lang="de-DE" sz="1200" dirty="0"/>
              <a:t>basiert. Jede/r Kunde/in hat die Möglichkeit, sich selbst kritisch zu hinterfragen. Jede/r Kunde/in kann passwortgeschützt das Portal von überall aus nutzen. </a:t>
            </a:r>
            <a:endParaRPr lang="de-DE" sz="1200" dirty="0" smtClean="0"/>
          </a:p>
          <a:p>
            <a:endParaRPr lang="de-DE" sz="1200" dirty="0"/>
          </a:p>
          <a:p>
            <a:r>
              <a:rPr lang="de-DE" sz="1200" dirty="0"/>
              <a:t>Unter </a:t>
            </a:r>
            <a:r>
              <a:rPr lang="de-DE" sz="1200" b="1" dirty="0">
                <a:solidFill>
                  <a:srgbClr val="FF0000"/>
                </a:solidFill>
              </a:rPr>
              <a:t>Ressourcen + Dialog</a:t>
            </a:r>
            <a:r>
              <a:rPr lang="de-DE" sz="1200" dirty="0"/>
              <a:t> findet man heraus, über welche berufsbezogenen Stärken man verfügt. </a:t>
            </a:r>
            <a:endParaRPr lang="de-DE" sz="1200" dirty="0" smtClean="0"/>
          </a:p>
          <a:p>
            <a:endParaRPr lang="de-DE" sz="1200" dirty="0"/>
          </a:p>
          <a:p>
            <a:r>
              <a:rPr lang="de-DE" sz="1200" dirty="0"/>
              <a:t>Unter </a:t>
            </a:r>
            <a:r>
              <a:rPr lang="de-DE" sz="1200" b="1" dirty="0">
                <a:solidFill>
                  <a:srgbClr val="FF0000"/>
                </a:solidFill>
              </a:rPr>
              <a:t>Chancen + Risiken</a:t>
            </a:r>
            <a:r>
              <a:rPr lang="de-DE" sz="1200" b="1" dirty="0"/>
              <a:t> </a:t>
            </a:r>
            <a:r>
              <a:rPr lang="de-DE" sz="1200" dirty="0"/>
              <a:t>hält man die eigenen berufs- und integrationsbezogenen Lösungsansätze und Ziele sowie Teilziele fest und berücksichtigt hierbei auch die individuelle Widerstandsfähigkeit sowie mögliche  Risiken im Arbeitsleben. Zu jeder Zeit kann man auch seinen Integrationsfortschritt im Hinblick auf die verschiedensten Merkmale bestimmen und festhalten. </a:t>
            </a:r>
            <a:endParaRPr lang="de-DE" sz="1200" dirty="0" smtClean="0"/>
          </a:p>
          <a:p>
            <a:endParaRPr lang="de-DE" sz="1200" dirty="0"/>
          </a:p>
          <a:p>
            <a:r>
              <a:rPr lang="de-DE" sz="1200" dirty="0"/>
              <a:t>Unter</a:t>
            </a:r>
            <a:r>
              <a:rPr lang="de-DE" sz="1200" b="1" dirty="0">
                <a:solidFill>
                  <a:srgbClr val="FF0000"/>
                </a:solidFill>
              </a:rPr>
              <a:t> Finden, was (noch) fehlt </a:t>
            </a:r>
            <a:r>
              <a:rPr lang="de-DE" sz="1200" dirty="0"/>
              <a:t>geht es darum herauszufinden, welcher Arbeitgeber bzw. welche Arbeitsstelle zu einem passen könnte und was noch im Hinblick auf eine Optimierung des eigenen Bewerberprofils zu tun ist?  </a:t>
            </a:r>
            <a:endParaRPr lang="de-DE" sz="1200" dirty="0" smtClean="0"/>
          </a:p>
          <a:p>
            <a:endParaRPr lang="de-DE" sz="1200" dirty="0" smtClean="0"/>
          </a:p>
          <a:p>
            <a:r>
              <a:rPr lang="de-DE" sz="1200" dirty="0" smtClean="0"/>
              <a:t>Unter </a:t>
            </a:r>
            <a:r>
              <a:rPr lang="de-DE" sz="1200" b="1" dirty="0">
                <a:solidFill>
                  <a:srgbClr val="FF0000"/>
                </a:solidFill>
              </a:rPr>
              <a:t>Suchen + Finden</a:t>
            </a:r>
            <a:r>
              <a:rPr lang="de-DE" sz="1200" dirty="0">
                <a:solidFill>
                  <a:srgbClr val="FF0000"/>
                </a:solidFill>
              </a:rPr>
              <a:t> </a:t>
            </a:r>
            <a:r>
              <a:rPr lang="de-DE" sz="1200" dirty="0"/>
              <a:t>hat man die Möglichkeit, sein gesamtes Bewerbungsmaterial zusammen zu stellen  und strategisch für ein gezieltes Bewerben zu nutzen. Nur wer wirklich nach einem Job sucht, kann tatsächlich einen finden. </a:t>
            </a:r>
            <a:endParaRPr lang="de-DE" sz="1200" dirty="0" smtClean="0"/>
          </a:p>
          <a:p>
            <a:endParaRPr lang="de-DE" sz="1200" dirty="0" smtClean="0"/>
          </a:p>
          <a:p>
            <a:r>
              <a:rPr lang="de-DE" sz="1200" dirty="0" smtClean="0"/>
              <a:t>Das </a:t>
            </a:r>
            <a:r>
              <a:rPr lang="de-DE" sz="1200" dirty="0"/>
              <a:t>Empowerment-Portal ersetzt </a:t>
            </a:r>
            <a:r>
              <a:rPr lang="de-DE" sz="1200" b="1" dirty="0">
                <a:solidFill>
                  <a:srgbClr val="FF0000"/>
                </a:solidFill>
              </a:rPr>
              <a:t>nicht</a:t>
            </a:r>
            <a:r>
              <a:rPr lang="de-DE" sz="1200" dirty="0"/>
              <a:t> </a:t>
            </a:r>
            <a:r>
              <a:rPr lang="de-DE" sz="1200" dirty="0" smtClean="0"/>
              <a:t>die psycho-soziale Beratung, die Vermittlung und die </a:t>
            </a:r>
            <a:r>
              <a:rPr lang="de-DE" sz="1200" dirty="0"/>
              <a:t>pädagogische Arbeit mit dem Menschen. Es soll aber Menschen unterstützten und ihnen helfen, </a:t>
            </a:r>
            <a:r>
              <a:rPr lang="de-DE" sz="1200" dirty="0" smtClean="0"/>
              <a:t>sich selbst zu entwickeln, Eigenverantwortung </a:t>
            </a:r>
            <a:r>
              <a:rPr lang="de-DE" sz="1200" dirty="0"/>
              <a:t>zu übernehmen und </a:t>
            </a:r>
            <a:r>
              <a:rPr lang="de-DE" sz="1200" dirty="0" smtClean="0"/>
              <a:t>die Selbstbestimmung und Selbstorganisation </a:t>
            </a:r>
            <a:r>
              <a:rPr lang="de-DE" sz="1200" dirty="0"/>
              <a:t>digital zu begleiten. </a:t>
            </a:r>
            <a:endParaRPr lang="de-DE" sz="1200" dirty="0" smtClean="0"/>
          </a:p>
          <a:p>
            <a:endParaRPr lang="de-DE" sz="1200" dirty="0"/>
          </a:p>
          <a:p>
            <a:r>
              <a:rPr lang="de-DE" sz="1200" b="1" dirty="0" smtClean="0"/>
              <a:t>Das Empowerment-Portal begleitet die prozessuale </a:t>
            </a:r>
            <a:r>
              <a:rPr lang="de-DE" sz="1200" b="1" dirty="0" smtClean="0">
                <a:solidFill>
                  <a:srgbClr val="FF0000"/>
                </a:solidFill>
              </a:rPr>
              <a:t>Zusammenarbeit der Selbstentwickler, Kümmerer und </a:t>
            </a:r>
            <a:r>
              <a:rPr lang="de-DE" sz="1200" b="1" dirty="0" err="1" smtClean="0">
                <a:solidFill>
                  <a:srgbClr val="FF0000"/>
                </a:solidFill>
              </a:rPr>
              <a:t>Unternehmensversteher</a:t>
            </a:r>
            <a:r>
              <a:rPr lang="de-DE" sz="1200" b="1" dirty="0" smtClean="0"/>
              <a:t>!</a:t>
            </a:r>
            <a:endParaRPr lang="de-DE" sz="1200" b="1" dirty="0"/>
          </a:p>
        </p:txBody>
      </p:sp>
      <p:pic>
        <p:nvPicPr>
          <p:cNvPr id="3" name="Grafik 2"/>
          <p:cNvPicPr/>
          <p:nvPr/>
        </p:nvPicPr>
        <p:blipFill>
          <a:blip r:embed="rId3">
            <a:extLst>
              <a:ext uri="{28A0092B-C50C-407E-A947-70E740481C1C}">
                <a14:useLocalDpi xmlns:a14="http://schemas.microsoft.com/office/drawing/2010/main" val="0"/>
              </a:ext>
            </a:extLst>
          </a:blip>
          <a:stretch>
            <a:fillRect/>
          </a:stretch>
        </p:blipFill>
        <p:spPr>
          <a:xfrm>
            <a:off x="3707904" y="133785"/>
            <a:ext cx="5184576" cy="2232247"/>
          </a:xfrm>
          <a:prstGeom prst="rect">
            <a:avLst/>
          </a:prstGeom>
        </p:spPr>
      </p:pic>
      <p:sp>
        <p:nvSpPr>
          <p:cNvPr id="4" name="Textfeld 3"/>
          <p:cNvSpPr txBox="1"/>
          <p:nvPr/>
        </p:nvSpPr>
        <p:spPr>
          <a:xfrm>
            <a:off x="7559912" y="6642556"/>
            <a:ext cx="1611339" cy="215444"/>
          </a:xfrm>
          <a:prstGeom prst="rect">
            <a:avLst/>
          </a:prstGeom>
          <a:noFill/>
        </p:spPr>
        <p:txBody>
          <a:bodyPr wrap="none" rtlCol="0">
            <a:spAutoFit/>
          </a:bodyPr>
          <a:lstStyle/>
          <a:p>
            <a:r>
              <a:rPr lang="de-DE" sz="800" b="1" dirty="0" smtClean="0"/>
              <a:t>Dipl. Soz.-Wiss. Henryk </a:t>
            </a:r>
            <a:r>
              <a:rPr lang="de-DE" sz="800" b="1" dirty="0" err="1"/>
              <a:t>C</a:t>
            </a:r>
            <a:r>
              <a:rPr lang="de-DE" sz="800" b="1" dirty="0" err="1" smtClean="0"/>
              <a:t>ichowski</a:t>
            </a:r>
            <a:endParaRPr lang="de-DE" sz="800" b="1" dirty="0"/>
          </a:p>
        </p:txBody>
      </p:sp>
    </p:spTree>
    <p:custDataLst>
      <p:tags r:id="rId1"/>
    </p:custDataLst>
    <p:extLst>
      <p:ext uri="{BB962C8B-B14F-4D97-AF65-F5344CB8AC3E}">
        <p14:creationId xmlns:p14="http://schemas.microsoft.com/office/powerpoint/2010/main" val="3059942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fachheit.docx - Microsoft Word"/>
          <p:cNvPicPr>
            <a:picLocks noChangeAspect="1"/>
          </p:cNvPicPr>
          <p:nvPr/>
        </p:nvPicPr>
        <p:blipFill rotWithShape="1">
          <a:blip r:embed="rId2">
            <a:extLst>
              <a:ext uri="{28A0092B-C50C-407E-A947-70E740481C1C}">
                <a14:useLocalDpi xmlns:a14="http://schemas.microsoft.com/office/drawing/2010/main" val="0"/>
              </a:ext>
            </a:extLst>
          </a:blip>
          <a:srcRect l="4023" t="25283" r="11178" b="16603"/>
          <a:stretch/>
        </p:blipFill>
        <p:spPr>
          <a:xfrm>
            <a:off x="188" y="438578"/>
            <a:ext cx="9144000" cy="5843055"/>
          </a:xfrm>
          <a:prstGeom prst="rect">
            <a:avLst/>
          </a:prstGeom>
        </p:spPr>
      </p:pic>
      <p:pic>
        <p:nvPicPr>
          <p:cNvPr id="3" name="Picture 2" descr="C:\Users\Cichowski\Desktop\FOTOLIA 50plus pptx\jd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036" y="1484784"/>
            <a:ext cx="647270" cy="12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26167" y="908720"/>
            <a:ext cx="7008650" cy="2677656"/>
          </a:xfrm>
          <a:prstGeom prst="rect">
            <a:avLst/>
          </a:prstGeom>
          <a:noFill/>
        </p:spPr>
        <p:txBody>
          <a:bodyPr wrap="none" rtlCol="0">
            <a:spAutoFit/>
          </a:bodyPr>
          <a:lstStyle/>
          <a:p>
            <a:r>
              <a:rPr lang="de-DE" sz="8800" dirty="0" smtClean="0">
                <a:solidFill>
                  <a:srgbClr val="FF0000"/>
                </a:solidFill>
              </a:rPr>
              <a:t>         Viel Glück</a:t>
            </a:r>
          </a:p>
          <a:p>
            <a:endParaRPr lang="de-DE" sz="4000" dirty="0"/>
          </a:p>
          <a:p>
            <a:r>
              <a:rPr lang="de-DE" sz="4000" dirty="0" smtClean="0"/>
              <a:t>wünscht Ihnen das Team von</a:t>
            </a:r>
            <a:endParaRPr lang="de-DE" sz="4000" dirty="0"/>
          </a:p>
        </p:txBody>
      </p:sp>
      <p:pic>
        <p:nvPicPr>
          <p:cNvPr id="3" name="Picture 5" descr="C:\Users\Cichowski\Desktop\FOTOLIA 50plus pptx\logo_50pl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321" y="1196752"/>
            <a:ext cx="1871503" cy="12354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Cichowski\Desktop\FOTOLIA 50plus pptx\jd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3068960"/>
            <a:ext cx="1944470" cy="386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115616" y="4869160"/>
            <a:ext cx="7921134" cy="923330"/>
          </a:xfrm>
          <a:prstGeom prst="rect">
            <a:avLst/>
          </a:prstGeom>
          <a:solidFill>
            <a:srgbClr val="00B050"/>
          </a:solidFill>
        </p:spPr>
        <p:txBody>
          <a:bodyPr wrap="square" rtlCol="0">
            <a:spAutoFit/>
          </a:bodyPr>
          <a:lstStyle/>
          <a:p>
            <a:r>
              <a:rPr lang="de-DE" b="1" dirty="0" smtClean="0">
                <a:solidFill>
                  <a:schemeClr val="bg1"/>
                </a:solidFill>
              </a:rPr>
              <a:t>Weitere Anregungen finden Sie unter :</a:t>
            </a:r>
            <a:br>
              <a:rPr lang="de-DE" b="1" dirty="0" smtClean="0">
                <a:solidFill>
                  <a:schemeClr val="bg1"/>
                </a:solidFill>
              </a:rPr>
            </a:br>
            <a:r>
              <a:rPr lang="de-DE" sz="3600" b="1" i="1" dirty="0" smtClean="0">
                <a:solidFill>
                  <a:schemeClr val="bg1"/>
                </a:solidFill>
              </a:rPr>
              <a:t>www.Fachsymposium-Empowerment.de</a:t>
            </a:r>
            <a:endParaRPr lang="de-DE" sz="3600" b="1" i="1" dirty="0">
              <a:solidFill>
                <a:schemeClr val="bg1"/>
              </a:solidFill>
            </a:endParaRPr>
          </a:p>
        </p:txBody>
      </p:sp>
    </p:spTree>
    <p:custDataLst>
      <p:tags r:id="rId1"/>
    </p:custDataLst>
    <p:extLst>
      <p:ext uri="{BB962C8B-B14F-4D97-AF65-F5344CB8AC3E}">
        <p14:creationId xmlns:p14="http://schemas.microsoft.com/office/powerpoint/2010/main" val="1980633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1609055"/>
            <a:ext cx="7470315" cy="307777"/>
          </a:xfrm>
          <a:prstGeom prst="rect">
            <a:avLst/>
          </a:prstGeom>
          <a:noFill/>
        </p:spPr>
        <p:txBody>
          <a:bodyPr wrap="none" rtlCol="0">
            <a:spAutoFit/>
          </a:bodyPr>
          <a:lstStyle/>
          <a:p>
            <a:pPr marL="285750" indent="-285750">
              <a:buFont typeface="Wingdings" pitchFamily="2" charset="2"/>
              <a:buChar char="Ø"/>
            </a:pPr>
            <a:r>
              <a:rPr lang="de-DE" sz="1400" b="1" dirty="0" smtClean="0">
                <a:solidFill>
                  <a:srgbClr val="FF0000"/>
                </a:solidFill>
              </a:rPr>
              <a:t>Grundannahme:        </a:t>
            </a:r>
            <a:r>
              <a:rPr lang="de-DE" sz="1200" b="1" i="1" dirty="0" smtClean="0"/>
              <a:t>Jeder Mensch kann etwas!  Jeder Mensch wird gebraucht!   Jeder Mensch ist wichtig!</a:t>
            </a:r>
            <a:endParaRPr lang="de-DE" sz="1200" b="1" i="1" dirty="0"/>
          </a:p>
        </p:txBody>
      </p:sp>
      <p:sp>
        <p:nvSpPr>
          <p:cNvPr id="4" name="Textfeld 3"/>
          <p:cNvSpPr txBox="1"/>
          <p:nvPr/>
        </p:nvSpPr>
        <p:spPr>
          <a:xfrm>
            <a:off x="2532870" y="5159514"/>
            <a:ext cx="3191258" cy="861774"/>
          </a:xfrm>
          <a:prstGeom prst="rect">
            <a:avLst/>
          </a:prstGeom>
          <a:noFill/>
        </p:spPr>
        <p:txBody>
          <a:bodyPr wrap="none" rtlCol="0">
            <a:spAutoFit/>
          </a:bodyPr>
          <a:lstStyle/>
          <a:p>
            <a:pPr marL="171450" indent="-171450">
              <a:buFont typeface="Wingdings" pitchFamily="2" charset="2"/>
              <a:buChar char="§"/>
            </a:pPr>
            <a:r>
              <a:rPr lang="de-DE" sz="1200" b="1" i="1" dirty="0" smtClean="0"/>
              <a:t>Lernen, zu lernen  </a:t>
            </a:r>
          </a:p>
          <a:p>
            <a:pPr marL="171450" indent="-171450">
              <a:buFont typeface="Wingdings" pitchFamily="2" charset="2"/>
              <a:buChar char="§"/>
            </a:pPr>
            <a:r>
              <a:rPr lang="de-DE" sz="1200" b="1" i="1" dirty="0" smtClean="0"/>
              <a:t>Lernen, professionell beruflich zu handeln</a:t>
            </a:r>
          </a:p>
          <a:p>
            <a:pPr marL="171450" indent="-171450">
              <a:buFont typeface="Wingdings" pitchFamily="2" charset="2"/>
              <a:buChar char="§"/>
            </a:pPr>
            <a:r>
              <a:rPr lang="de-DE" sz="1200" b="1" i="1" dirty="0" smtClean="0"/>
              <a:t>Lernen, das Leben zu gestalten  </a:t>
            </a:r>
          </a:p>
          <a:p>
            <a:pPr marL="171450" indent="-171450">
              <a:buFont typeface="Wingdings" pitchFamily="2" charset="2"/>
              <a:buChar char="§"/>
            </a:pPr>
            <a:r>
              <a:rPr lang="de-DE" sz="1200" b="1" i="1" dirty="0" smtClean="0"/>
              <a:t>Lernen, mit anderen zusammen zu arbeiten</a:t>
            </a:r>
            <a:endParaRPr lang="de-DE" sz="1200" b="1" i="1" dirty="0"/>
          </a:p>
        </p:txBody>
      </p:sp>
      <p:pic>
        <p:nvPicPr>
          <p:cNvPr id="1026" name="Picture 2" descr="C:\Users\Cichowski\Desktop\FOTOLIA 50plus pptx\Fotolia_2565921_X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9" y="2636912"/>
            <a:ext cx="1440159" cy="10291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ichowski\Desktop\FOTOLIA 50plus pptx\Fotolia_9517073_X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3553" y="5206773"/>
            <a:ext cx="993339" cy="7672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ichowski\Desktop\FOTOLIA 50plus pptx\Plakat_Haende_bearbeit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2320017"/>
            <a:ext cx="3672505" cy="21973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ichowski\Desktop\FOTOLIA 50plus pptx\logo_50plus.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7043" y="3619102"/>
            <a:ext cx="1457325" cy="962026"/>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634443" y="188640"/>
            <a:ext cx="7731138" cy="1107996"/>
          </a:xfrm>
          <a:prstGeom prst="rect">
            <a:avLst/>
          </a:prstGeom>
          <a:noFill/>
        </p:spPr>
        <p:txBody>
          <a:bodyPr wrap="square" rtlCol="0">
            <a:spAutoFit/>
          </a:bodyPr>
          <a:lstStyle/>
          <a:p>
            <a:r>
              <a:rPr lang="de-DE" sz="2000" b="1" dirty="0" smtClean="0"/>
              <a:t>„Arbeitslosigkeit“  -   „Empowerment“  -   „Arbeitsmarktintegration</a:t>
            </a:r>
            <a:r>
              <a:rPr lang="de-DE" b="1" dirty="0" smtClean="0"/>
              <a:t>“ </a:t>
            </a:r>
            <a:br>
              <a:rPr lang="de-DE" b="1" dirty="0" smtClean="0"/>
            </a:br>
            <a:endParaRPr lang="de-DE" b="1" dirty="0" smtClean="0"/>
          </a:p>
          <a:p>
            <a:endParaRPr lang="de-DE" sz="1400" b="1" dirty="0" smtClean="0">
              <a:solidFill>
                <a:srgbClr val="FF0000"/>
              </a:solidFill>
            </a:endParaRPr>
          </a:p>
          <a:p>
            <a:pPr marL="285750" indent="-285750">
              <a:buFont typeface="Wingdings" pitchFamily="2" charset="2"/>
              <a:buChar char="Ø"/>
            </a:pPr>
            <a:r>
              <a:rPr lang="de-DE" sz="1400" b="1" dirty="0" smtClean="0">
                <a:solidFill>
                  <a:srgbClr val="FF0000"/>
                </a:solidFill>
              </a:rPr>
              <a:t>Ausgangspunkt:        </a:t>
            </a:r>
            <a:r>
              <a:rPr lang="de-DE" sz="1200" b="1" i="1" dirty="0" smtClean="0"/>
              <a:t>Der (an sich arbeitende) Mensch im Mittelpunkt</a:t>
            </a:r>
            <a:endParaRPr lang="de-DE" sz="1200" b="1" i="1" dirty="0"/>
          </a:p>
        </p:txBody>
      </p:sp>
      <p:sp>
        <p:nvSpPr>
          <p:cNvPr id="8" name="Textfeld 7"/>
          <p:cNvSpPr txBox="1"/>
          <p:nvPr/>
        </p:nvSpPr>
        <p:spPr>
          <a:xfrm>
            <a:off x="702299" y="4849415"/>
            <a:ext cx="6300186" cy="307777"/>
          </a:xfrm>
          <a:prstGeom prst="rect">
            <a:avLst/>
          </a:prstGeom>
          <a:noFill/>
        </p:spPr>
        <p:txBody>
          <a:bodyPr wrap="none" rtlCol="0">
            <a:spAutoFit/>
          </a:bodyPr>
          <a:lstStyle/>
          <a:p>
            <a:pPr marL="285750" indent="-285750">
              <a:buFont typeface="Wingdings" pitchFamily="2" charset="2"/>
              <a:buChar char="Ø"/>
            </a:pPr>
            <a:r>
              <a:rPr lang="de-DE" sz="1400" b="1" dirty="0" smtClean="0">
                <a:solidFill>
                  <a:srgbClr val="FF0000"/>
                </a:solidFill>
              </a:rPr>
              <a:t>Rollen</a:t>
            </a:r>
            <a:r>
              <a:rPr lang="de-DE" sz="1400" b="1" dirty="0">
                <a:solidFill>
                  <a:srgbClr val="FF0000"/>
                </a:solidFill>
              </a:rPr>
              <a:t>:</a:t>
            </a:r>
            <a:r>
              <a:rPr lang="de-DE" sz="1200" b="1" i="1" dirty="0" smtClean="0">
                <a:solidFill>
                  <a:srgbClr val="FF0000"/>
                </a:solidFill>
              </a:rPr>
              <a:t> </a:t>
            </a:r>
            <a:r>
              <a:rPr lang="de-DE" sz="1200" b="1" i="1" dirty="0" smtClean="0"/>
              <a:t>                           Kund</a:t>
            </a:r>
            <a:r>
              <a:rPr lang="de-DE" sz="1200" b="1" i="1" dirty="0" smtClean="0">
                <a:solidFill>
                  <a:srgbClr val="FF0000"/>
                </a:solidFill>
              </a:rPr>
              <a:t>ig</a:t>
            </a:r>
            <a:r>
              <a:rPr lang="de-DE" sz="1200" b="1" i="1" dirty="0" smtClean="0"/>
              <a:t>e</a:t>
            </a:r>
            <a:r>
              <a:rPr lang="de-DE" sz="1200" b="1" i="1" dirty="0" smtClean="0">
                <a:solidFill>
                  <a:srgbClr val="FF0000"/>
                </a:solidFill>
              </a:rPr>
              <a:t>r</a:t>
            </a:r>
            <a:r>
              <a:rPr lang="de-DE" sz="1200" b="1" i="1" dirty="0" smtClean="0"/>
              <a:t>  Selbstentwickler  -  Kümmerer  -  Unternehmensversteher</a:t>
            </a:r>
            <a:endParaRPr lang="de-DE" sz="1200" b="1" i="1" dirty="0"/>
          </a:p>
        </p:txBody>
      </p:sp>
      <p:sp>
        <p:nvSpPr>
          <p:cNvPr id="9" name="Textfeld 8"/>
          <p:cNvSpPr txBox="1"/>
          <p:nvPr/>
        </p:nvSpPr>
        <p:spPr>
          <a:xfrm>
            <a:off x="7559912" y="6642556"/>
            <a:ext cx="1611339" cy="215444"/>
          </a:xfrm>
          <a:prstGeom prst="rect">
            <a:avLst/>
          </a:prstGeom>
          <a:noFill/>
        </p:spPr>
        <p:txBody>
          <a:bodyPr wrap="none" rtlCol="0">
            <a:spAutoFit/>
          </a:bodyPr>
          <a:lstStyle/>
          <a:p>
            <a:r>
              <a:rPr lang="de-DE" sz="800" b="1" dirty="0" smtClean="0"/>
              <a:t>Dipl. Soz.-Wiss. Henryk </a:t>
            </a:r>
            <a:r>
              <a:rPr lang="de-DE" sz="800" b="1" dirty="0"/>
              <a:t>C</a:t>
            </a:r>
            <a:r>
              <a:rPr lang="de-DE" sz="800" b="1" dirty="0" smtClean="0"/>
              <a:t>ichowski</a:t>
            </a:r>
            <a:endParaRPr lang="de-DE" sz="800" b="1" dirty="0"/>
          </a:p>
        </p:txBody>
      </p:sp>
      <p:pic>
        <p:nvPicPr>
          <p:cNvPr id="2" name="Picture 2" descr="C:\Users\Cichowski\Desktop\FOTOLIA 50plus pptx\jd1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8468" y="2320017"/>
            <a:ext cx="14859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Cichowski\Desktop\FOTOLIA 50plus pptx\leiste_link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210" y="692696"/>
            <a:ext cx="7182157" cy="166082"/>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702210" y="4499828"/>
            <a:ext cx="3557256" cy="369332"/>
          </a:xfrm>
          <a:prstGeom prst="rect">
            <a:avLst/>
          </a:prstGeom>
          <a:noFill/>
        </p:spPr>
        <p:txBody>
          <a:bodyPr wrap="none" rtlCol="0">
            <a:spAutoFit/>
          </a:bodyPr>
          <a:lstStyle/>
          <a:p>
            <a:pPr marL="285750" indent="-285750">
              <a:buFont typeface="Wingdings" pitchFamily="2" charset="2"/>
              <a:buChar char="Ø"/>
            </a:pPr>
            <a:r>
              <a:rPr lang="de-DE" sz="1400" b="1" dirty="0" smtClean="0">
                <a:solidFill>
                  <a:srgbClr val="FF0000"/>
                </a:solidFill>
              </a:rPr>
              <a:t>Beziehung:</a:t>
            </a:r>
            <a:r>
              <a:rPr lang="de-DE" b="1" dirty="0" smtClean="0"/>
              <a:t>             </a:t>
            </a:r>
            <a:r>
              <a:rPr lang="de-DE" sz="1200" b="1" i="1" dirty="0" smtClean="0"/>
              <a:t>Dialog auf Augenhöhe </a:t>
            </a:r>
            <a:endParaRPr lang="de-DE" sz="1200" b="1" i="1" dirty="0"/>
          </a:p>
        </p:txBody>
      </p:sp>
      <p:sp>
        <p:nvSpPr>
          <p:cNvPr id="10" name="Textfeld 9"/>
          <p:cNvSpPr txBox="1"/>
          <p:nvPr/>
        </p:nvSpPr>
        <p:spPr>
          <a:xfrm>
            <a:off x="702210" y="5137447"/>
            <a:ext cx="1679755" cy="307777"/>
          </a:xfrm>
          <a:prstGeom prst="rect">
            <a:avLst/>
          </a:prstGeom>
          <a:noFill/>
        </p:spPr>
        <p:txBody>
          <a:bodyPr wrap="none" rtlCol="0">
            <a:spAutoFit/>
          </a:bodyPr>
          <a:lstStyle/>
          <a:p>
            <a:pPr marL="285750" indent="-285750">
              <a:buFont typeface="Wingdings" pitchFamily="2" charset="2"/>
              <a:buChar char="Ø"/>
            </a:pPr>
            <a:r>
              <a:rPr lang="de-DE" sz="1400" b="1" dirty="0" smtClean="0">
                <a:solidFill>
                  <a:srgbClr val="FF0000"/>
                </a:solidFill>
              </a:rPr>
              <a:t>Lösungskontext:</a:t>
            </a:r>
            <a:endParaRPr lang="de-DE" sz="1400" b="1" dirty="0">
              <a:solidFill>
                <a:srgbClr val="FF0000"/>
              </a:solidFill>
            </a:endParaRPr>
          </a:p>
        </p:txBody>
      </p:sp>
      <p:sp>
        <p:nvSpPr>
          <p:cNvPr id="11" name="Textfeld 10"/>
          <p:cNvSpPr txBox="1"/>
          <p:nvPr/>
        </p:nvSpPr>
        <p:spPr>
          <a:xfrm>
            <a:off x="611560" y="1907540"/>
            <a:ext cx="4423455" cy="369332"/>
          </a:xfrm>
          <a:prstGeom prst="rect">
            <a:avLst/>
          </a:prstGeom>
          <a:noFill/>
        </p:spPr>
        <p:txBody>
          <a:bodyPr wrap="none" rtlCol="0">
            <a:spAutoFit/>
          </a:bodyPr>
          <a:lstStyle/>
          <a:p>
            <a:pPr marL="285750" indent="-285750">
              <a:buFont typeface="Wingdings" pitchFamily="2" charset="2"/>
              <a:buChar char="Ø"/>
            </a:pPr>
            <a:r>
              <a:rPr lang="de-DE" sz="1400" b="1" dirty="0" smtClean="0">
                <a:solidFill>
                  <a:srgbClr val="FF0000"/>
                </a:solidFill>
              </a:rPr>
              <a:t>Empowerment</a:t>
            </a:r>
            <a:r>
              <a:rPr lang="de-DE" dirty="0" smtClean="0">
                <a:solidFill>
                  <a:srgbClr val="FF0000"/>
                </a:solidFill>
              </a:rPr>
              <a:t>:       </a:t>
            </a:r>
            <a:r>
              <a:rPr lang="de-DE" sz="1200" dirty="0" smtClean="0">
                <a:solidFill>
                  <a:srgbClr val="FF0000"/>
                </a:solidFill>
              </a:rPr>
              <a:t> </a:t>
            </a:r>
            <a:r>
              <a:rPr lang="de-DE" sz="1200" b="1" i="1" dirty="0" smtClean="0"/>
              <a:t>Das Leben selbst in die Hand nehmen</a:t>
            </a:r>
            <a:endParaRPr lang="de-DE" sz="1200" b="1" i="1" dirty="0"/>
          </a:p>
        </p:txBody>
      </p:sp>
      <p:sp>
        <p:nvSpPr>
          <p:cNvPr id="13" name="Textfeld 12"/>
          <p:cNvSpPr txBox="1"/>
          <p:nvPr/>
        </p:nvSpPr>
        <p:spPr>
          <a:xfrm>
            <a:off x="683568" y="6001543"/>
            <a:ext cx="3691267" cy="307777"/>
          </a:xfrm>
          <a:prstGeom prst="rect">
            <a:avLst/>
          </a:prstGeom>
          <a:noFill/>
        </p:spPr>
        <p:txBody>
          <a:bodyPr wrap="none" rtlCol="0">
            <a:spAutoFit/>
          </a:bodyPr>
          <a:lstStyle/>
          <a:p>
            <a:pPr marL="285750" indent="-285750">
              <a:buFont typeface="Wingdings" pitchFamily="2" charset="2"/>
              <a:buChar char="Ø"/>
            </a:pPr>
            <a:r>
              <a:rPr lang="de-DE" sz="1400" b="1" dirty="0" smtClean="0">
                <a:solidFill>
                  <a:srgbClr val="FF0000"/>
                </a:solidFill>
              </a:rPr>
              <a:t>Gestaltungsprinzip:  </a:t>
            </a:r>
            <a:r>
              <a:rPr lang="de-DE" sz="1200" b="1" i="1" dirty="0" smtClean="0"/>
              <a:t>teilhabende  Gestaltung </a:t>
            </a:r>
            <a:endParaRPr lang="de-DE" sz="1200" b="1" i="1" dirty="0"/>
          </a:p>
        </p:txBody>
      </p:sp>
      <p:sp>
        <p:nvSpPr>
          <p:cNvPr id="14" name="Textfeld 13"/>
          <p:cNvSpPr txBox="1"/>
          <p:nvPr/>
        </p:nvSpPr>
        <p:spPr>
          <a:xfrm>
            <a:off x="629954" y="1268760"/>
            <a:ext cx="3582006" cy="307777"/>
          </a:xfrm>
          <a:prstGeom prst="rect">
            <a:avLst/>
          </a:prstGeom>
          <a:noFill/>
        </p:spPr>
        <p:txBody>
          <a:bodyPr wrap="none" rtlCol="0">
            <a:spAutoFit/>
          </a:bodyPr>
          <a:lstStyle/>
          <a:p>
            <a:pPr marL="285750" indent="-285750">
              <a:buFont typeface="Wingdings" pitchFamily="2" charset="2"/>
              <a:buChar char="Ø"/>
            </a:pPr>
            <a:r>
              <a:rPr lang="de-DE" sz="1400" b="1" dirty="0" smtClean="0">
                <a:solidFill>
                  <a:srgbClr val="FF0000"/>
                </a:solidFill>
              </a:rPr>
              <a:t>Herausforderung:     </a:t>
            </a:r>
            <a:r>
              <a:rPr lang="de-DE" sz="1200" b="1" i="1" dirty="0" smtClean="0"/>
              <a:t>Arbeitsmarktintegration</a:t>
            </a:r>
            <a:endParaRPr lang="de-DE" sz="1200" b="1" i="1" dirty="0"/>
          </a:p>
        </p:txBody>
      </p:sp>
      <p:sp>
        <p:nvSpPr>
          <p:cNvPr id="19" name="Textfeld 18"/>
          <p:cNvSpPr txBox="1"/>
          <p:nvPr/>
        </p:nvSpPr>
        <p:spPr>
          <a:xfrm>
            <a:off x="683568" y="6289575"/>
            <a:ext cx="8691738" cy="307777"/>
          </a:xfrm>
          <a:prstGeom prst="rect">
            <a:avLst/>
          </a:prstGeom>
          <a:noFill/>
        </p:spPr>
        <p:txBody>
          <a:bodyPr wrap="none" rtlCol="0">
            <a:spAutoFit/>
          </a:bodyPr>
          <a:lstStyle/>
          <a:p>
            <a:pPr marL="285750" indent="-285750">
              <a:buFont typeface="Wingdings" pitchFamily="2" charset="2"/>
              <a:buChar char="Ø"/>
            </a:pPr>
            <a:r>
              <a:rPr lang="de-DE" sz="1400" b="1" dirty="0" smtClean="0">
                <a:solidFill>
                  <a:srgbClr val="FF0000"/>
                </a:solidFill>
              </a:rPr>
              <a:t>Kontrolle geben:        </a:t>
            </a:r>
            <a:r>
              <a:rPr lang="de-DE" sz="1200" b="1" i="1" dirty="0" smtClean="0"/>
              <a:t>Selbstbemächtigung+Selbstverantwortung+Selbstbestimmung+Selbstorganisation </a:t>
            </a:r>
            <a:r>
              <a:rPr lang="de-DE" sz="1200" b="1" i="1" dirty="0" smtClean="0">
                <a:solidFill>
                  <a:srgbClr val="FF0000"/>
                </a:solidFill>
              </a:rPr>
              <a:t>=</a:t>
            </a:r>
            <a:r>
              <a:rPr lang="de-DE" sz="1200" b="1" i="1" dirty="0" smtClean="0"/>
              <a:t> Selbstentwicklung </a:t>
            </a:r>
            <a:endParaRPr lang="de-DE" sz="1200" b="1" i="1" dirty="0"/>
          </a:p>
        </p:txBody>
      </p:sp>
    </p:spTree>
    <p:custDataLst>
      <p:tags r:id="rId1"/>
    </p:custDataLst>
    <p:extLst>
      <p:ext uri="{BB962C8B-B14F-4D97-AF65-F5344CB8AC3E}">
        <p14:creationId xmlns:p14="http://schemas.microsoft.com/office/powerpoint/2010/main" val="1538882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72"/>
          <p:cNvGrpSpPr>
            <a:grpSpLocks/>
          </p:cNvGrpSpPr>
          <p:nvPr/>
        </p:nvGrpSpPr>
        <p:grpSpPr bwMode="auto">
          <a:xfrm>
            <a:off x="300038" y="1584325"/>
            <a:ext cx="7621587" cy="3662363"/>
            <a:chOff x="198" y="980"/>
            <a:chExt cx="4801" cy="2307"/>
          </a:xfrm>
        </p:grpSpPr>
        <p:cxnSp>
          <p:nvCxnSpPr>
            <p:cNvPr id="6169" name="AutoShape 26"/>
            <p:cNvCxnSpPr>
              <a:cxnSpLocks noChangeShapeType="1"/>
            </p:cNvCxnSpPr>
            <p:nvPr/>
          </p:nvCxnSpPr>
          <p:spPr bwMode="gray">
            <a:xfrm rot="16200000" flipH="1">
              <a:off x="3900" y="1109"/>
              <a:ext cx="252" cy="240"/>
            </a:xfrm>
            <a:prstGeom prst="bentConnector3">
              <a:avLst>
                <a:gd name="adj1" fmla="val 2380"/>
              </a:avLst>
            </a:prstGeom>
            <a:noFill/>
            <a:ln w="3810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0" name="AutoShape 27"/>
            <p:cNvCxnSpPr>
              <a:cxnSpLocks noChangeShapeType="1"/>
            </p:cNvCxnSpPr>
            <p:nvPr/>
          </p:nvCxnSpPr>
          <p:spPr bwMode="gray">
            <a:xfrm rot="16200000" flipH="1">
              <a:off x="4276" y="1694"/>
              <a:ext cx="252" cy="240"/>
            </a:xfrm>
            <a:prstGeom prst="bentConnector3">
              <a:avLst>
                <a:gd name="adj1" fmla="val 2380"/>
              </a:avLst>
            </a:prstGeom>
            <a:noFill/>
            <a:ln w="3810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1" name="AutoShape 28"/>
            <p:cNvCxnSpPr>
              <a:cxnSpLocks noChangeShapeType="1"/>
            </p:cNvCxnSpPr>
            <p:nvPr/>
          </p:nvCxnSpPr>
          <p:spPr bwMode="gray">
            <a:xfrm rot="16200000" flipH="1">
              <a:off x="4635" y="2310"/>
              <a:ext cx="252" cy="240"/>
            </a:xfrm>
            <a:prstGeom prst="bentConnector3">
              <a:avLst>
                <a:gd name="adj1" fmla="val 2380"/>
              </a:avLst>
            </a:prstGeom>
            <a:noFill/>
            <a:ln w="38100">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172" name="Group 69"/>
            <p:cNvGrpSpPr>
              <a:grpSpLocks/>
            </p:cNvGrpSpPr>
            <p:nvPr/>
          </p:nvGrpSpPr>
          <p:grpSpPr bwMode="auto">
            <a:xfrm>
              <a:off x="1054" y="2496"/>
              <a:ext cx="3945" cy="567"/>
              <a:chOff x="1054" y="2496"/>
              <a:chExt cx="3945" cy="567"/>
            </a:xfrm>
          </p:grpSpPr>
          <p:grpSp>
            <p:nvGrpSpPr>
              <p:cNvPr id="6194" name="Group 66"/>
              <p:cNvGrpSpPr>
                <a:grpSpLocks/>
              </p:cNvGrpSpPr>
              <p:nvPr/>
            </p:nvGrpSpPr>
            <p:grpSpPr bwMode="auto">
              <a:xfrm>
                <a:off x="1144" y="2556"/>
                <a:ext cx="3855" cy="507"/>
                <a:chOff x="1144" y="2556"/>
                <a:chExt cx="3855" cy="507"/>
              </a:xfrm>
            </p:grpSpPr>
            <p:sp>
              <p:nvSpPr>
                <p:cNvPr id="278567" name="Rectangle 39"/>
                <p:cNvSpPr>
                  <a:spLocks noChangeArrowheads="1"/>
                </p:cNvSpPr>
                <p:nvPr/>
              </p:nvSpPr>
              <p:spPr bwMode="gray">
                <a:xfrm>
                  <a:off x="1144" y="2556"/>
                  <a:ext cx="1236" cy="507"/>
                </a:xfrm>
                <a:prstGeom prst="rect">
                  <a:avLst/>
                </a:prstGeom>
                <a:solidFill>
                  <a:schemeClr val="bg1">
                    <a:lumMod val="85000"/>
                  </a:schemeClr>
                </a:solidFill>
                <a:ln w="12700" algn="ctr">
                  <a:solidFill>
                    <a:srgbClr val="FFFFFF"/>
                  </a:solidFill>
                  <a:miter lim="800000"/>
                  <a:headEnd/>
                  <a:tailEnd/>
                </a:ln>
                <a:effectLst>
                  <a:outerShdw dist="53882" dir="2700000" algn="ctr" rotWithShape="0">
                    <a:srgbClr val="808080">
                      <a:alpha val="50000"/>
                    </a:srgbClr>
                  </a:outerShdw>
                </a:effectLst>
              </p:spPr>
              <p:txBody>
                <a:bodyPr wrap="none" anchor="ctr"/>
                <a:lstStyle/>
                <a:p>
                  <a:pPr algn="ctr" eaLnBrk="0" hangingPunct="0">
                    <a:defRPr/>
                  </a:pPr>
                  <a:r>
                    <a:rPr lang="en-US" sz="1200" b="1" noProof="1"/>
                    <a:t>Positive Entscheidung </a:t>
                  </a:r>
                </a:p>
                <a:p>
                  <a:pPr algn="ctr" eaLnBrk="0" hangingPunct="0">
                    <a:defRPr/>
                  </a:pPr>
                  <a:r>
                    <a:rPr lang="en-US" sz="1200" b="1" noProof="1"/>
                    <a:t>treffen (Willenserklärung)</a:t>
                  </a:r>
                </a:p>
              </p:txBody>
            </p:sp>
            <p:sp>
              <p:nvSpPr>
                <p:cNvPr id="278568" name="Rectangle 40"/>
                <p:cNvSpPr>
                  <a:spLocks noChangeArrowheads="1"/>
                </p:cNvSpPr>
                <p:nvPr/>
              </p:nvSpPr>
              <p:spPr bwMode="gray">
                <a:xfrm>
                  <a:off x="2380" y="2556"/>
                  <a:ext cx="2619" cy="134"/>
                </a:xfrm>
                <a:prstGeom prst="rect">
                  <a:avLst/>
                </a:prstGeom>
                <a:solidFill>
                  <a:schemeClr val="accent2">
                    <a:lumMod val="75000"/>
                  </a:schemeClr>
                </a:solidFill>
                <a:ln w="12700" algn="ctr">
                  <a:solidFill>
                    <a:srgbClr val="FFFFFF"/>
                  </a:solidFill>
                  <a:miter lim="800000"/>
                  <a:headEnd/>
                  <a:tailEnd/>
                </a:ln>
                <a:effectLst>
                  <a:outerShdw dist="53882" dir="2700000" algn="ctr" rotWithShape="0">
                    <a:srgbClr val="808080">
                      <a:alpha val="50000"/>
                    </a:srgbClr>
                  </a:outerShdw>
                </a:effectLst>
              </p:spPr>
              <p:txBody>
                <a:bodyPr wrap="none" anchor="ctr"/>
                <a:lstStyle/>
                <a:p>
                  <a:pPr algn="ctr" eaLnBrk="0" hangingPunct="0">
                    <a:defRPr/>
                  </a:pPr>
                  <a:r>
                    <a:rPr lang="de-DE" sz="1600" b="1" noProof="1">
                      <a:solidFill>
                        <a:schemeClr val="bg1"/>
                      </a:solidFill>
                    </a:rPr>
                    <a:t>Wollen </a:t>
                  </a:r>
                </a:p>
              </p:txBody>
            </p:sp>
            <p:sp>
              <p:nvSpPr>
                <p:cNvPr id="6200" name="Rectangle 41"/>
                <p:cNvSpPr>
                  <a:spLocks noChangeArrowheads="1"/>
                </p:cNvSpPr>
                <p:nvPr/>
              </p:nvSpPr>
              <p:spPr bwMode="gray">
                <a:xfrm>
                  <a:off x="2380" y="2690"/>
                  <a:ext cx="2619" cy="373"/>
                </a:xfrm>
                <a:prstGeom prst="rect">
                  <a:avLst/>
                </a:prstGeom>
                <a:solidFill>
                  <a:schemeClr val="bg1"/>
                </a:solidFill>
                <a:ln w="12700" algn="ctr">
                  <a:solidFill>
                    <a:srgbClr val="FFFFFF"/>
                  </a:solidFill>
                  <a:miter lim="800000"/>
                  <a:headEnd/>
                  <a:tailEnd/>
                </a:ln>
                <a:effectLst>
                  <a:outerShdw dist="53882" dir="2700000" algn="ctr" rotWithShape="0">
                    <a:srgbClr val="808080">
                      <a:alpha val="50000"/>
                    </a:srgbClr>
                  </a:outerShdw>
                </a:effectLst>
              </p:spPr>
              <p:txBody>
                <a:bodyPr wrap="none"/>
                <a:lstStyle/>
                <a:p>
                  <a:r>
                    <a:rPr lang="de-DE" sz="1200" b="1" dirty="0"/>
                    <a:t>Einstellung und Entscheidung bejahen die Aufnahme </a:t>
                  </a:r>
                  <a:r>
                    <a:rPr lang="de-DE" sz="1200" b="1" dirty="0" smtClean="0"/>
                    <a:t/>
                  </a:r>
                  <a:br>
                    <a:rPr lang="de-DE" sz="1200" b="1" dirty="0" smtClean="0"/>
                  </a:br>
                  <a:r>
                    <a:rPr lang="de-DE" sz="1200" b="1" dirty="0" smtClean="0"/>
                    <a:t>einer Erwerbstätigkeit  </a:t>
                  </a:r>
                  <a:endParaRPr lang="de-DE" sz="1200" b="1" dirty="0"/>
                </a:p>
              </p:txBody>
            </p:sp>
          </p:grpSp>
          <p:sp>
            <p:nvSpPr>
              <p:cNvPr id="6195" name="Freeform 46"/>
              <p:cNvSpPr>
                <a:spLocks/>
              </p:cNvSpPr>
              <p:nvPr/>
            </p:nvSpPr>
            <p:spPr bwMode="gray">
              <a:xfrm>
                <a:off x="1057" y="2499"/>
                <a:ext cx="180" cy="183"/>
              </a:xfrm>
              <a:custGeom>
                <a:avLst/>
                <a:gdLst>
                  <a:gd name="T0" fmla="*/ 0 w 480"/>
                  <a:gd name="T1" fmla="*/ 0 h 480"/>
                  <a:gd name="T2" fmla="*/ 0 w 480"/>
                  <a:gd name="T3" fmla="*/ 0 h 480"/>
                  <a:gd name="T4" fmla="*/ 0 w 480"/>
                  <a:gd name="T5" fmla="*/ 0 h 480"/>
                  <a:gd name="T6" fmla="*/ 0 w 480"/>
                  <a:gd name="T7" fmla="*/ 0 h 480"/>
                  <a:gd name="T8" fmla="*/ 0 w 480"/>
                  <a:gd name="T9" fmla="*/ 0 h 480"/>
                  <a:gd name="T10" fmla="*/ 0 w 480"/>
                  <a:gd name="T11" fmla="*/ 0 h 480"/>
                  <a:gd name="T12" fmla="*/ 0 w 480"/>
                  <a:gd name="T13" fmla="*/ 0 h 480"/>
                  <a:gd name="T14" fmla="*/ 0 w 480"/>
                  <a:gd name="T15" fmla="*/ 0 h 480"/>
                  <a:gd name="T16" fmla="*/ 0 w 480"/>
                  <a:gd name="T17" fmla="*/ 0 h 480"/>
                  <a:gd name="T18" fmla="*/ 0 w 480"/>
                  <a:gd name="T19" fmla="*/ 0 h 480"/>
                  <a:gd name="T20" fmla="*/ 0 w 480"/>
                  <a:gd name="T21" fmla="*/ 0 h 480"/>
                  <a:gd name="T22" fmla="*/ 0 w 480"/>
                  <a:gd name="T23" fmla="*/ 0 h 4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0" h="480">
                    <a:moveTo>
                      <a:pt x="0" y="240"/>
                    </a:moveTo>
                    <a:cubicBezTo>
                      <a:pt x="0" y="108"/>
                      <a:pt x="108" y="0"/>
                      <a:pt x="240" y="0"/>
                    </a:cubicBezTo>
                    <a:cubicBezTo>
                      <a:pt x="240" y="0"/>
                      <a:pt x="240" y="0"/>
                      <a:pt x="240" y="0"/>
                    </a:cubicBezTo>
                    <a:cubicBezTo>
                      <a:pt x="373" y="0"/>
                      <a:pt x="480" y="108"/>
                      <a:pt x="480" y="240"/>
                    </a:cubicBezTo>
                    <a:cubicBezTo>
                      <a:pt x="480" y="240"/>
                      <a:pt x="480" y="240"/>
                      <a:pt x="480" y="240"/>
                    </a:cubicBezTo>
                    <a:cubicBezTo>
                      <a:pt x="480" y="373"/>
                      <a:pt x="373" y="480"/>
                      <a:pt x="240" y="480"/>
                    </a:cubicBezTo>
                    <a:cubicBezTo>
                      <a:pt x="240" y="480"/>
                      <a:pt x="240" y="480"/>
                      <a:pt x="240" y="480"/>
                    </a:cubicBezTo>
                    <a:cubicBezTo>
                      <a:pt x="108" y="480"/>
                      <a:pt x="0" y="373"/>
                      <a:pt x="0" y="240"/>
                    </a:cubicBezTo>
                    <a:cubicBezTo>
                      <a:pt x="0" y="240"/>
                      <a:pt x="0" y="240"/>
                      <a:pt x="0" y="240"/>
                    </a:cubicBezTo>
                    <a:close/>
                  </a:path>
                </a:pathLst>
              </a:custGeom>
              <a:solidFill>
                <a:srgbClr val="0061B2"/>
              </a:solidFill>
              <a:ln w="0">
                <a:solidFill>
                  <a:srgbClr val="000000"/>
                </a:solidFill>
                <a:prstDash val="solid"/>
                <a:round/>
                <a:headEnd/>
                <a:tailEnd/>
              </a:ln>
            </p:spPr>
            <p:txBody>
              <a:bodyPr/>
              <a:lstStyle/>
              <a:p>
                <a:endParaRPr lang="de-DE" dirty="0"/>
              </a:p>
            </p:txBody>
          </p:sp>
          <p:sp>
            <p:nvSpPr>
              <p:cNvPr id="6196" name="Freeform 47"/>
              <p:cNvSpPr>
                <a:spLocks noEditPoints="1"/>
              </p:cNvSpPr>
              <p:nvPr/>
            </p:nvSpPr>
            <p:spPr bwMode="gray">
              <a:xfrm>
                <a:off x="1054" y="2496"/>
                <a:ext cx="186" cy="190"/>
              </a:xfrm>
              <a:custGeom>
                <a:avLst/>
                <a:gdLst>
                  <a:gd name="T0" fmla="*/ 0 w 496"/>
                  <a:gd name="T1" fmla="*/ 0 h 496"/>
                  <a:gd name="T2" fmla="*/ 0 w 496"/>
                  <a:gd name="T3" fmla="*/ 0 h 496"/>
                  <a:gd name="T4" fmla="*/ 0 w 496"/>
                  <a:gd name="T5" fmla="*/ 0 h 496"/>
                  <a:gd name="T6" fmla="*/ 0 w 496"/>
                  <a:gd name="T7" fmla="*/ 0 h 496"/>
                  <a:gd name="T8" fmla="*/ 0 w 496"/>
                  <a:gd name="T9" fmla="*/ 0 h 496"/>
                  <a:gd name="T10" fmla="*/ 0 w 496"/>
                  <a:gd name="T11" fmla="*/ 0 h 496"/>
                  <a:gd name="T12" fmla="*/ 0 w 496"/>
                  <a:gd name="T13" fmla="*/ 0 h 496"/>
                  <a:gd name="T14" fmla="*/ 0 w 496"/>
                  <a:gd name="T15" fmla="*/ 0 h 496"/>
                  <a:gd name="T16" fmla="*/ 0 w 496"/>
                  <a:gd name="T17" fmla="*/ 0 h 496"/>
                  <a:gd name="T18" fmla="*/ 0 w 496"/>
                  <a:gd name="T19" fmla="*/ 0 h 496"/>
                  <a:gd name="T20" fmla="*/ 0 w 496"/>
                  <a:gd name="T21" fmla="*/ 0 h 496"/>
                  <a:gd name="T22" fmla="*/ 0 w 496"/>
                  <a:gd name="T23" fmla="*/ 0 h 496"/>
                  <a:gd name="T24" fmla="*/ 0 w 496"/>
                  <a:gd name="T25" fmla="*/ 0 h 496"/>
                  <a:gd name="T26" fmla="*/ 0 w 496"/>
                  <a:gd name="T27" fmla="*/ 0 h 496"/>
                  <a:gd name="T28" fmla="*/ 0 w 496"/>
                  <a:gd name="T29" fmla="*/ 0 h 496"/>
                  <a:gd name="T30" fmla="*/ 0 w 496"/>
                  <a:gd name="T31" fmla="*/ 0 h 496"/>
                  <a:gd name="T32" fmla="*/ 0 w 496"/>
                  <a:gd name="T33" fmla="*/ 0 h 496"/>
                  <a:gd name="T34" fmla="*/ 0 w 496"/>
                  <a:gd name="T35" fmla="*/ 0 h 496"/>
                  <a:gd name="T36" fmla="*/ 0 w 496"/>
                  <a:gd name="T37" fmla="*/ 0 h 496"/>
                  <a:gd name="T38" fmla="*/ 0 w 496"/>
                  <a:gd name="T39" fmla="*/ 0 h 496"/>
                  <a:gd name="T40" fmla="*/ 0 w 496"/>
                  <a:gd name="T41" fmla="*/ 0 h 496"/>
                  <a:gd name="T42" fmla="*/ 0 w 496"/>
                  <a:gd name="T43" fmla="*/ 0 h 496"/>
                  <a:gd name="T44" fmla="*/ 0 w 496"/>
                  <a:gd name="T45" fmla="*/ 0 h 496"/>
                  <a:gd name="T46" fmla="*/ 0 w 496"/>
                  <a:gd name="T47" fmla="*/ 0 h 496"/>
                  <a:gd name="T48" fmla="*/ 0 w 496"/>
                  <a:gd name="T49" fmla="*/ 0 h 496"/>
                  <a:gd name="T50" fmla="*/ 0 w 496"/>
                  <a:gd name="T51" fmla="*/ 0 h 496"/>
                  <a:gd name="T52" fmla="*/ 0 w 496"/>
                  <a:gd name="T53" fmla="*/ 0 h 496"/>
                  <a:gd name="T54" fmla="*/ 0 w 496"/>
                  <a:gd name="T55" fmla="*/ 0 h 496"/>
                  <a:gd name="T56" fmla="*/ 0 w 496"/>
                  <a:gd name="T57" fmla="*/ 0 h 496"/>
                  <a:gd name="T58" fmla="*/ 0 w 496"/>
                  <a:gd name="T59" fmla="*/ 0 h 496"/>
                  <a:gd name="T60" fmla="*/ 0 w 496"/>
                  <a:gd name="T61" fmla="*/ 0 h 496"/>
                  <a:gd name="T62" fmla="*/ 0 w 496"/>
                  <a:gd name="T63" fmla="*/ 0 h 496"/>
                  <a:gd name="T64" fmla="*/ 0 w 496"/>
                  <a:gd name="T65" fmla="*/ 0 h 496"/>
                  <a:gd name="T66" fmla="*/ 0 w 496"/>
                  <a:gd name="T67" fmla="*/ 0 h 496"/>
                  <a:gd name="T68" fmla="*/ 0 w 496"/>
                  <a:gd name="T69" fmla="*/ 0 h 496"/>
                  <a:gd name="T70" fmla="*/ 0 w 496"/>
                  <a:gd name="T71" fmla="*/ 0 h 496"/>
                  <a:gd name="T72" fmla="*/ 0 w 496"/>
                  <a:gd name="T73" fmla="*/ 0 h 496"/>
                  <a:gd name="T74" fmla="*/ 0 w 496"/>
                  <a:gd name="T75" fmla="*/ 0 h 496"/>
                  <a:gd name="T76" fmla="*/ 0 w 496"/>
                  <a:gd name="T77" fmla="*/ 0 h 496"/>
                  <a:gd name="T78" fmla="*/ 0 w 496"/>
                  <a:gd name="T79" fmla="*/ 0 h 496"/>
                  <a:gd name="T80" fmla="*/ 0 w 496"/>
                  <a:gd name="T81" fmla="*/ 0 h 496"/>
                  <a:gd name="T82" fmla="*/ 0 w 496"/>
                  <a:gd name="T83" fmla="*/ 0 h 496"/>
                  <a:gd name="T84" fmla="*/ 0 w 496"/>
                  <a:gd name="T85" fmla="*/ 0 h 4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96" h="496">
                    <a:moveTo>
                      <a:pt x="1" y="249"/>
                    </a:moveTo>
                    <a:cubicBezTo>
                      <a:pt x="0" y="249"/>
                      <a:pt x="0" y="248"/>
                      <a:pt x="1" y="248"/>
                    </a:cubicBezTo>
                    <a:lnTo>
                      <a:pt x="6" y="200"/>
                    </a:lnTo>
                    <a:cubicBezTo>
                      <a:pt x="6" y="199"/>
                      <a:pt x="6" y="199"/>
                      <a:pt x="6" y="198"/>
                    </a:cubicBezTo>
                    <a:lnTo>
                      <a:pt x="20" y="153"/>
                    </a:lnTo>
                    <a:cubicBezTo>
                      <a:pt x="20" y="153"/>
                      <a:pt x="20" y="152"/>
                      <a:pt x="20" y="152"/>
                    </a:cubicBezTo>
                    <a:lnTo>
                      <a:pt x="42" y="111"/>
                    </a:lnTo>
                    <a:cubicBezTo>
                      <a:pt x="43" y="110"/>
                      <a:pt x="43" y="110"/>
                      <a:pt x="43" y="109"/>
                    </a:cubicBezTo>
                    <a:lnTo>
                      <a:pt x="73" y="74"/>
                    </a:lnTo>
                    <a:cubicBezTo>
                      <a:pt x="74" y="74"/>
                      <a:pt x="74" y="74"/>
                      <a:pt x="74" y="73"/>
                    </a:cubicBezTo>
                    <a:lnTo>
                      <a:pt x="109" y="43"/>
                    </a:lnTo>
                    <a:cubicBezTo>
                      <a:pt x="110" y="43"/>
                      <a:pt x="110" y="43"/>
                      <a:pt x="111" y="42"/>
                    </a:cubicBezTo>
                    <a:lnTo>
                      <a:pt x="152" y="20"/>
                    </a:lnTo>
                    <a:cubicBezTo>
                      <a:pt x="152" y="20"/>
                      <a:pt x="153" y="20"/>
                      <a:pt x="153" y="20"/>
                    </a:cubicBezTo>
                    <a:lnTo>
                      <a:pt x="198" y="6"/>
                    </a:lnTo>
                    <a:cubicBezTo>
                      <a:pt x="199" y="6"/>
                      <a:pt x="199" y="6"/>
                      <a:pt x="200" y="6"/>
                    </a:cubicBezTo>
                    <a:lnTo>
                      <a:pt x="248" y="1"/>
                    </a:lnTo>
                    <a:cubicBezTo>
                      <a:pt x="248" y="0"/>
                      <a:pt x="249" y="0"/>
                      <a:pt x="249" y="1"/>
                    </a:cubicBezTo>
                    <a:lnTo>
                      <a:pt x="297" y="6"/>
                    </a:lnTo>
                    <a:cubicBezTo>
                      <a:pt x="298" y="6"/>
                      <a:pt x="298" y="6"/>
                      <a:pt x="299" y="6"/>
                    </a:cubicBezTo>
                    <a:lnTo>
                      <a:pt x="345" y="20"/>
                    </a:lnTo>
                    <a:cubicBezTo>
                      <a:pt x="345" y="20"/>
                      <a:pt x="346" y="20"/>
                      <a:pt x="346" y="20"/>
                    </a:cubicBezTo>
                    <a:lnTo>
                      <a:pt x="386" y="42"/>
                    </a:lnTo>
                    <a:cubicBezTo>
                      <a:pt x="387" y="43"/>
                      <a:pt x="387" y="43"/>
                      <a:pt x="388" y="43"/>
                    </a:cubicBezTo>
                    <a:lnTo>
                      <a:pt x="424" y="73"/>
                    </a:lnTo>
                    <a:cubicBezTo>
                      <a:pt x="424" y="74"/>
                      <a:pt x="424" y="74"/>
                      <a:pt x="425" y="74"/>
                    </a:cubicBezTo>
                    <a:lnTo>
                      <a:pt x="454" y="109"/>
                    </a:lnTo>
                    <a:cubicBezTo>
                      <a:pt x="454" y="110"/>
                      <a:pt x="454" y="110"/>
                      <a:pt x="455" y="111"/>
                    </a:cubicBezTo>
                    <a:lnTo>
                      <a:pt x="477" y="152"/>
                    </a:lnTo>
                    <a:cubicBezTo>
                      <a:pt x="477" y="152"/>
                      <a:pt x="477" y="153"/>
                      <a:pt x="477" y="153"/>
                    </a:cubicBezTo>
                    <a:lnTo>
                      <a:pt x="491" y="198"/>
                    </a:lnTo>
                    <a:cubicBezTo>
                      <a:pt x="491" y="199"/>
                      <a:pt x="491" y="199"/>
                      <a:pt x="491" y="200"/>
                    </a:cubicBezTo>
                    <a:lnTo>
                      <a:pt x="496" y="248"/>
                    </a:lnTo>
                    <a:cubicBezTo>
                      <a:pt x="496" y="248"/>
                      <a:pt x="496" y="249"/>
                      <a:pt x="496" y="249"/>
                    </a:cubicBezTo>
                    <a:lnTo>
                      <a:pt x="491" y="297"/>
                    </a:lnTo>
                    <a:cubicBezTo>
                      <a:pt x="491" y="298"/>
                      <a:pt x="491" y="298"/>
                      <a:pt x="491" y="299"/>
                    </a:cubicBezTo>
                    <a:lnTo>
                      <a:pt x="477" y="345"/>
                    </a:lnTo>
                    <a:cubicBezTo>
                      <a:pt x="477" y="345"/>
                      <a:pt x="477" y="346"/>
                      <a:pt x="476" y="346"/>
                    </a:cubicBezTo>
                    <a:lnTo>
                      <a:pt x="454" y="386"/>
                    </a:lnTo>
                    <a:cubicBezTo>
                      <a:pt x="454" y="387"/>
                      <a:pt x="454" y="387"/>
                      <a:pt x="454" y="387"/>
                    </a:cubicBezTo>
                    <a:lnTo>
                      <a:pt x="425" y="423"/>
                    </a:lnTo>
                    <a:cubicBezTo>
                      <a:pt x="424" y="424"/>
                      <a:pt x="424" y="424"/>
                      <a:pt x="423" y="425"/>
                    </a:cubicBezTo>
                    <a:lnTo>
                      <a:pt x="387" y="454"/>
                    </a:lnTo>
                    <a:cubicBezTo>
                      <a:pt x="387" y="454"/>
                      <a:pt x="387" y="454"/>
                      <a:pt x="386" y="454"/>
                    </a:cubicBezTo>
                    <a:lnTo>
                      <a:pt x="346" y="476"/>
                    </a:lnTo>
                    <a:cubicBezTo>
                      <a:pt x="346" y="477"/>
                      <a:pt x="345" y="477"/>
                      <a:pt x="345" y="477"/>
                    </a:cubicBezTo>
                    <a:lnTo>
                      <a:pt x="299" y="491"/>
                    </a:lnTo>
                    <a:cubicBezTo>
                      <a:pt x="298" y="491"/>
                      <a:pt x="298" y="491"/>
                      <a:pt x="297" y="491"/>
                    </a:cubicBezTo>
                    <a:lnTo>
                      <a:pt x="249" y="496"/>
                    </a:lnTo>
                    <a:cubicBezTo>
                      <a:pt x="249" y="496"/>
                      <a:pt x="248" y="496"/>
                      <a:pt x="248" y="496"/>
                    </a:cubicBezTo>
                    <a:lnTo>
                      <a:pt x="200" y="491"/>
                    </a:lnTo>
                    <a:cubicBezTo>
                      <a:pt x="199" y="491"/>
                      <a:pt x="199" y="491"/>
                      <a:pt x="198" y="491"/>
                    </a:cubicBezTo>
                    <a:lnTo>
                      <a:pt x="153" y="477"/>
                    </a:lnTo>
                    <a:cubicBezTo>
                      <a:pt x="153" y="477"/>
                      <a:pt x="152" y="477"/>
                      <a:pt x="152" y="477"/>
                    </a:cubicBezTo>
                    <a:lnTo>
                      <a:pt x="111" y="455"/>
                    </a:lnTo>
                    <a:cubicBezTo>
                      <a:pt x="110" y="454"/>
                      <a:pt x="110" y="454"/>
                      <a:pt x="109" y="454"/>
                    </a:cubicBezTo>
                    <a:lnTo>
                      <a:pt x="74" y="425"/>
                    </a:lnTo>
                    <a:cubicBezTo>
                      <a:pt x="74" y="424"/>
                      <a:pt x="74" y="424"/>
                      <a:pt x="73" y="424"/>
                    </a:cubicBezTo>
                    <a:lnTo>
                      <a:pt x="43" y="388"/>
                    </a:lnTo>
                    <a:cubicBezTo>
                      <a:pt x="43" y="387"/>
                      <a:pt x="43" y="387"/>
                      <a:pt x="42" y="386"/>
                    </a:cubicBezTo>
                    <a:lnTo>
                      <a:pt x="20" y="346"/>
                    </a:lnTo>
                    <a:cubicBezTo>
                      <a:pt x="20" y="346"/>
                      <a:pt x="20" y="345"/>
                      <a:pt x="20" y="345"/>
                    </a:cubicBezTo>
                    <a:lnTo>
                      <a:pt x="6" y="299"/>
                    </a:lnTo>
                    <a:cubicBezTo>
                      <a:pt x="6" y="298"/>
                      <a:pt x="6" y="298"/>
                      <a:pt x="6" y="297"/>
                    </a:cubicBezTo>
                    <a:lnTo>
                      <a:pt x="1" y="249"/>
                    </a:lnTo>
                    <a:close/>
                    <a:moveTo>
                      <a:pt x="21" y="296"/>
                    </a:moveTo>
                    <a:lnTo>
                      <a:pt x="21" y="294"/>
                    </a:lnTo>
                    <a:lnTo>
                      <a:pt x="35" y="340"/>
                    </a:lnTo>
                    <a:lnTo>
                      <a:pt x="34" y="339"/>
                    </a:lnTo>
                    <a:lnTo>
                      <a:pt x="56" y="379"/>
                    </a:lnTo>
                    <a:lnTo>
                      <a:pt x="56" y="377"/>
                    </a:lnTo>
                    <a:lnTo>
                      <a:pt x="86" y="413"/>
                    </a:lnTo>
                    <a:lnTo>
                      <a:pt x="85" y="412"/>
                    </a:lnTo>
                    <a:lnTo>
                      <a:pt x="120" y="441"/>
                    </a:lnTo>
                    <a:lnTo>
                      <a:pt x="118" y="440"/>
                    </a:lnTo>
                    <a:lnTo>
                      <a:pt x="159" y="462"/>
                    </a:lnTo>
                    <a:lnTo>
                      <a:pt x="158" y="462"/>
                    </a:lnTo>
                    <a:lnTo>
                      <a:pt x="203" y="476"/>
                    </a:lnTo>
                    <a:lnTo>
                      <a:pt x="201" y="476"/>
                    </a:lnTo>
                    <a:lnTo>
                      <a:pt x="249" y="481"/>
                    </a:lnTo>
                    <a:lnTo>
                      <a:pt x="248" y="481"/>
                    </a:lnTo>
                    <a:lnTo>
                      <a:pt x="296" y="476"/>
                    </a:lnTo>
                    <a:lnTo>
                      <a:pt x="294" y="476"/>
                    </a:lnTo>
                    <a:lnTo>
                      <a:pt x="340" y="462"/>
                    </a:lnTo>
                    <a:lnTo>
                      <a:pt x="339" y="462"/>
                    </a:lnTo>
                    <a:lnTo>
                      <a:pt x="379" y="440"/>
                    </a:lnTo>
                    <a:lnTo>
                      <a:pt x="377" y="441"/>
                    </a:lnTo>
                    <a:lnTo>
                      <a:pt x="413" y="412"/>
                    </a:lnTo>
                    <a:lnTo>
                      <a:pt x="412" y="413"/>
                    </a:lnTo>
                    <a:lnTo>
                      <a:pt x="441" y="377"/>
                    </a:lnTo>
                    <a:lnTo>
                      <a:pt x="440" y="379"/>
                    </a:lnTo>
                    <a:lnTo>
                      <a:pt x="462" y="339"/>
                    </a:lnTo>
                    <a:lnTo>
                      <a:pt x="462" y="340"/>
                    </a:lnTo>
                    <a:lnTo>
                      <a:pt x="476" y="294"/>
                    </a:lnTo>
                    <a:lnTo>
                      <a:pt x="476" y="296"/>
                    </a:lnTo>
                    <a:lnTo>
                      <a:pt x="481" y="248"/>
                    </a:lnTo>
                    <a:lnTo>
                      <a:pt x="481" y="249"/>
                    </a:lnTo>
                    <a:lnTo>
                      <a:pt x="476" y="201"/>
                    </a:lnTo>
                    <a:lnTo>
                      <a:pt x="476" y="203"/>
                    </a:lnTo>
                    <a:lnTo>
                      <a:pt x="462" y="158"/>
                    </a:lnTo>
                    <a:lnTo>
                      <a:pt x="462" y="159"/>
                    </a:lnTo>
                    <a:lnTo>
                      <a:pt x="440" y="118"/>
                    </a:lnTo>
                    <a:lnTo>
                      <a:pt x="441" y="120"/>
                    </a:lnTo>
                    <a:lnTo>
                      <a:pt x="412" y="85"/>
                    </a:lnTo>
                    <a:lnTo>
                      <a:pt x="413" y="86"/>
                    </a:lnTo>
                    <a:lnTo>
                      <a:pt x="377" y="56"/>
                    </a:lnTo>
                    <a:lnTo>
                      <a:pt x="379" y="56"/>
                    </a:lnTo>
                    <a:lnTo>
                      <a:pt x="339" y="34"/>
                    </a:lnTo>
                    <a:lnTo>
                      <a:pt x="340" y="35"/>
                    </a:lnTo>
                    <a:lnTo>
                      <a:pt x="294" y="21"/>
                    </a:lnTo>
                    <a:lnTo>
                      <a:pt x="296" y="21"/>
                    </a:lnTo>
                    <a:lnTo>
                      <a:pt x="248" y="16"/>
                    </a:lnTo>
                    <a:lnTo>
                      <a:pt x="249" y="16"/>
                    </a:lnTo>
                    <a:lnTo>
                      <a:pt x="201" y="21"/>
                    </a:lnTo>
                    <a:lnTo>
                      <a:pt x="203" y="21"/>
                    </a:lnTo>
                    <a:lnTo>
                      <a:pt x="158" y="35"/>
                    </a:lnTo>
                    <a:lnTo>
                      <a:pt x="159" y="35"/>
                    </a:lnTo>
                    <a:lnTo>
                      <a:pt x="118" y="57"/>
                    </a:lnTo>
                    <a:lnTo>
                      <a:pt x="120" y="56"/>
                    </a:lnTo>
                    <a:lnTo>
                      <a:pt x="85" y="86"/>
                    </a:lnTo>
                    <a:lnTo>
                      <a:pt x="86" y="85"/>
                    </a:lnTo>
                    <a:lnTo>
                      <a:pt x="56" y="120"/>
                    </a:lnTo>
                    <a:lnTo>
                      <a:pt x="57" y="118"/>
                    </a:lnTo>
                    <a:lnTo>
                      <a:pt x="35" y="159"/>
                    </a:lnTo>
                    <a:lnTo>
                      <a:pt x="35" y="158"/>
                    </a:lnTo>
                    <a:lnTo>
                      <a:pt x="21" y="203"/>
                    </a:lnTo>
                    <a:lnTo>
                      <a:pt x="21" y="201"/>
                    </a:lnTo>
                    <a:lnTo>
                      <a:pt x="16" y="249"/>
                    </a:lnTo>
                    <a:lnTo>
                      <a:pt x="16" y="248"/>
                    </a:lnTo>
                    <a:lnTo>
                      <a:pt x="21" y="296"/>
                    </a:lnTo>
                    <a:close/>
                  </a:path>
                </a:pathLst>
              </a:custGeom>
              <a:solidFill>
                <a:srgbClr val="FFFFFF"/>
              </a:solidFill>
              <a:ln w="0" cap="flat">
                <a:solidFill>
                  <a:srgbClr val="FFFFFF"/>
                </a:solidFill>
                <a:prstDash val="solid"/>
                <a:round/>
                <a:headEnd/>
                <a:tailEnd/>
              </a:ln>
            </p:spPr>
            <p:txBody>
              <a:bodyPr/>
              <a:lstStyle/>
              <a:p>
                <a:endParaRPr lang="de-DE" dirty="0"/>
              </a:p>
            </p:txBody>
          </p:sp>
          <p:sp>
            <p:nvSpPr>
              <p:cNvPr id="6197" name="Rectangle 48"/>
              <p:cNvSpPr>
                <a:spLocks noChangeArrowheads="1"/>
              </p:cNvSpPr>
              <p:nvPr/>
            </p:nvSpPr>
            <p:spPr bwMode="gray">
              <a:xfrm>
                <a:off x="1114" y="252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noProof="1">
                    <a:solidFill>
                      <a:srgbClr val="FFFFFF"/>
                    </a:solidFill>
                  </a:rPr>
                  <a:t>1</a:t>
                </a:r>
                <a:endParaRPr lang="de-DE" noProof="1"/>
              </a:p>
            </p:txBody>
          </p:sp>
        </p:grpSp>
        <p:grpSp>
          <p:nvGrpSpPr>
            <p:cNvPr id="6173" name="Group 70"/>
            <p:cNvGrpSpPr>
              <a:grpSpLocks/>
            </p:cNvGrpSpPr>
            <p:nvPr/>
          </p:nvGrpSpPr>
          <p:grpSpPr bwMode="auto">
            <a:xfrm>
              <a:off x="694" y="1896"/>
              <a:ext cx="3947" cy="551"/>
              <a:chOff x="694" y="1896"/>
              <a:chExt cx="3947" cy="551"/>
            </a:xfrm>
          </p:grpSpPr>
          <p:grpSp>
            <p:nvGrpSpPr>
              <p:cNvPr id="6187" name="Group 65"/>
              <p:cNvGrpSpPr>
                <a:grpSpLocks/>
              </p:cNvGrpSpPr>
              <p:nvPr/>
            </p:nvGrpSpPr>
            <p:grpSpPr bwMode="auto">
              <a:xfrm>
                <a:off x="786" y="1940"/>
                <a:ext cx="3855" cy="507"/>
                <a:chOff x="786" y="1940"/>
                <a:chExt cx="3855" cy="507"/>
              </a:xfrm>
            </p:grpSpPr>
            <p:sp>
              <p:nvSpPr>
                <p:cNvPr id="278563" name="Rectangle 35"/>
                <p:cNvSpPr>
                  <a:spLocks noChangeArrowheads="1"/>
                </p:cNvSpPr>
                <p:nvPr/>
              </p:nvSpPr>
              <p:spPr bwMode="gray">
                <a:xfrm>
                  <a:off x="786" y="1940"/>
                  <a:ext cx="1172" cy="507"/>
                </a:xfrm>
                <a:prstGeom prst="rect">
                  <a:avLst/>
                </a:prstGeom>
                <a:solidFill>
                  <a:schemeClr val="bg1">
                    <a:lumMod val="85000"/>
                  </a:schemeClr>
                </a:solidFill>
                <a:ln w="12700" algn="ctr">
                  <a:solidFill>
                    <a:srgbClr val="FFFFFF"/>
                  </a:solidFill>
                  <a:miter lim="800000"/>
                  <a:headEnd/>
                  <a:tailEnd/>
                </a:ln>
                <a:effectLst>
                  <a:outerShdw dist="53882" dir="2700000" algn="ctr" rotWithShape="0">
                    <a:srgbClr val="808080">
                      <a:alpha val="50000"/>
                    </a:srgbClr>
                  </a:outerShdw>
                </a:effectLst>
              </p:spPr>
              <p:txBody>
                <a:bodyPr wrap="none" anchor="ctr"/>
                <a:lstStyle/>
                <a:p>
                  <a:pPr algn="ctr" eaLnBrk="0" hangingPunct="0">
                    <a:defRPr/>
                  </a:pPr>
                  <a:r>
                    <a:rPr lang="en-US" sz="1200" b="1" noProof="1" smtClean="0"/>
                    <a:t>Lernen - das, </a:t>
                  </a:r>
                  <a:r>
                    <a:rPr lang="en-US" sz="1200" b="1" noProof="1"/>
                    <a:t>was </a:t>
                  </a:r>
                </a:p>
                <a:p>
                  <a:pPr algn="ctr" eaLnBrk="0" hangingPunct="0">
                    <a:defRPr/>
                  </a:pPr>
                  <a:r>
                    <a:rPr lang="en-US" sz="1200" b="1" noProof="1"/>
                    <a:t>gebraucht wird</a:t>
                  </a:r>
                </a:p>
              </p:txBody>
            </p:sp>
            <p:sp>
              <p:nvSpPr>
                <p:cNvPr id="6192" name="Rectangle 36"/>
                <p:cNvSpPr>
                  <a:spLocks noChangeArrowheads="1"/>
                </p:cNvSpPr>
                <p:nvPr/>
              </p:nvSpPr>
              <p:spPr bwMode="gray">
                <a:xfrm>
                  <a:off x="1958" y="1940"/>
                  <a:ext cx="2683" cy="134"/>
                </a:xfrm>
                <a:prstGeom prst="rect">
                  <a:avLst/>
                </a:prstGeom>
                <a:solidFill>
                  <a:srgbClr val="FF0000"/>
                </a:solidFill>
                <a:ln w="12700" algn="ctr">
                  <a:solidFill>
                    <a:srgbClr val="FFFFFF"/>
                  </a:solidFill>
                  <a:miter lim="800000"/>
                  <a:headEnd/>
                  <a:tailEnd/>
                </a:ln>
                <a:effectLst>
                  <a:outerShdw dist="53882" dir="2700000" algn="ctr" rotWithShape="0">
                    <a:srgbClr val="808080">
                      <a:alpha val="50000"/>
                    </a:srgbClr>
                  </a:outerShdw>
                </a:effectLst>
              </p:spPr>
              <p:txBody>
                <a:bodyPr wrap="none" anchor="ctr"/>
                <a:lstStyle/>
                <a:p>
                  <a:pPr algn="ctr" eaLnBrk="0" hangingPunct="0"/>
                  <a:r>
                    <a:rPr lang="de-DE" sz="1600" b="1" noProof="1">
                      <a:solidFill>
                        <a:schemeClr val="bg1"/>
                      </a:solidFill>
                    </a:rPr>
                    <a:t>Können</a:t>
                  </a:r>
                </a:p>
              </p:txBody>
            </p:sp>
            <p:sp>
              <p:nvSpPr>
                <p:cNvPr id="6193" name="Rectangle 37"/>
                <p:cNvSpPr>
                  <a:spLocks noChangeArrowheads="1"/>
                </p:cNvSpPr>
                <p:nvPr/>
              </p:nvSpPr>
              <p:spPr bwMode="gray">
                <a:xfrm>
                  <a:off x="1955" y="2074"/>
                  <a:ext cx="2686" cy="373"/>
                </a:xfrm>
                <a:prstGeom prst="rect">
                  <a:avLst/>
                </a:prstGeom>
                <a:solidFill>
                  <a:schemeClr val="bg1"/>
                </a:solidFill>
                <a:ln w="12700" algn="ctr">
                  <a:solidFill>
                    <a:srgbClr val="FFFFFF"/>
                  </a:solidFill>
                  <a:miter lim="800000"/>
                  <a:headEnd/>
                  <a:tailEnd/>
                </a:ln>
                <a:effectLst>
                  <a:outerShdw dist="53882" dir="2700000" algn="ctr" rotWithShape="0">
                    <a:srgbClr val="808080">
                      <a:alpha val="50000"/>
                    </a:srgbClr>
                  </a:outerShdw>
                </a:effectLst>
              </p:spPr>
              <p:txBody>
                <a:bodyPr wrap="none"/>
                <a:lstStyle/>
                <a:p>
                  <a:r>
                    <a:rPr lang="de-DE" sz="1200" b="1" dirty="0"/>
                    <a:t>Sich seiner Stärken bewusst sein und sie gezielt als </a:t>
                  </a:r>
                </a:p>
                <a:p>
                  <a:r>
                    <a:rPr lang="de-DE" sz="1200" b="1" dirty="0"/>
                    <a:t>professionelle Fähigkeiten und Fertigkeiten </a:t>
                  </a:r>
                  <a:r>
                    <a:rPr lang="de-DE" sz="1200" b="1" dirty="0" smtClean="0"/>
                    <a:t>entwickeln</a:t>
                  </a:r>
                  <a:endParaRPr lang="de-DE" sz="1200" b="1" dirty="0"/>
                </a:p>
              </p:txBody>
            </p:sp>
          </p:grpSp>
          <p:sp>
            <p:nvSpPr>
              <p:cNvPr id="6188" name="Freeform 49"/>
              <p:cNvSpPr>
                <a:spLocks/>
              </p:cNvSpPr>
              <p:nvPr/>
            </p:nvSpPr>
            <p:spPr bwMode="gray">
              <a:xfrm>
                <a:off x="697" y="1900"/>
                <a:ext cx="174" cy="177"/>
              </a:xfrm>
              <a:custGeom>
                <a:avLst/>
                <a:gdLst>
                  <a:gd name="T0" fmla="*/ 0 w 464"/>
                  <a:gd name="T1" fmla="*/ 0 h 464"/>
                  <a:gd name="T2" fmla="*/ 0 w 464"/>
                  <a:gd name="T3" fmla="*/ 0 h 464"/>
                  <a:gd name="T4" fmla="*/ 0 w 464"/>
                  <a:gd name="T5" fmla="*/ 0 h 464"/>
                  <a:gd name="T6" fmla="*/ 0 w 464"/>
                  <a:gd name="T7" fmla="*/ 0 h 464"/>
                  <a:gd name="T8" fmla="*/ 0 w 464"/>
                  <a:gd name="T9" fmla="*/ 0 h 464"/>
                  <a:gd name="T10" fmla="*/ 0 w 464"/>
                  <a:gd name="T11" fmla="*/ 0 h 464"/>
                  <a:gd name="T12" fmla="*/ 0 w 464"/>
                  <a:gd name="T13" fmla="*/ 0 h 464"/>
                  <a:gd name="T14" fmla="*/ 0 w 464"/>
                  <a:gd name="T15" fmla="*/ 0 h 464"/>
                  <a:gd name="T16" fmla="*/ 0 w 464"/>
                  <a:gd name="T17" fmla="*/ 0 h 464"/>
                  <a:gd name="T18" fmla="*/ 0 w 464"/>
                  <a:gd name="T19" fmla="*/ 0 h 464"/>
                  <a:gd name="T20" fmla="*/ 0 w 464"/>
                  <a:gd name="T21" fmla="*/ 0 h 464"/>
                  <a:gd name="T22" fmla="*/ 0 w 464"/>
                  <a:gd name="T23" fmla="*/ 0 h 4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4" h="464">
                    <a:moveTo>
                      <a:pt x="0" y="232"/>
                    </a:moveTo>
                    <a:cubicBezTo>
                      <a:pt x="0" y="104"/>
                      <a:pt x="104" y="0"/>
                      <a:pt x="232" y="0"/>
                    </a:cubicBezTo>
                    <a:cubicBezTo>
                      <a:pt x="232" y="0"/>
                      <a:pt x="232" y="0"/>
                      <a:pt x="232" y="0"/>
                    </a:cubicBezTo>
                    <a:cubicBezTo>
                      <a:pt x="361" y="0"/>
                      <a:pt x="464" y="104"/>
                      <a:pt x="464" y="232"/>
                    </a:cubicBezTo>
                    <a:cubicBezTo>
                      <a:pt x="464" y="232"/>
                      <a:pt x="464" y="232"/>
                      <a:pt x="464" y="232"/>
                    </a:cubicBezTo>
                    <a:cubicBezTo>
                      <a:pt x="464" y="361"/>
                      <a:pt x="361" y="464"/>
                      <a:pt x="232" y="464"/>
                    </a:cubicBezTo>
                    <a:cubicBezTo>
                      <a:pt x="232" y="464"/>
                      <a:pt x="232" y="464"/>
                      <a:pt x="232" y="464"/>
                    </a:cubicBezTo>
                    <a:cubicBezTo>
                      <a:pt x="104" y="464"/>
                      <a:pt x="0" y="361"/>
                      <a:pt x="0" y="232"/>
                    </a:cubicBezTo>
                    <a:cubicBezTo>
                      <a:pt x="0" y="232"/>
                      <a:pt x="0" y="232"/>
                      <a:pt x="0" y="232"/>
                    </a:cubicBezTo>
                    <a:close/>
                  </a:path>
                </a:pathLst>
              </a:custGeom>
              <a:solidFill>
                <a:srgbClr val="0061B2"/>
              </a:solidFill>
              <a:ln w="0">
                <a:solidFill>
                  <a:srgbClr val="000000"/>
                </a:solidFill>
                <a:prstDash val="solid"/>
                <a:round/>
                <a:headEnd/>
                <a:tailEnd/>
              </a:ln>
            </p:spPr>
            <p:txBody>
              <a:bodyPr/>
              <a:lstStyle/>
              <a:p>
                <a:endParaRPr lang="de-DE" dirty="0"/>
              </a:p>
            </p:txBody>
          </p:sp>
          <p:sp>
            <p:nvSpPr>
              <p:cNvPr id="6189" name="Freeform 50"/>
              <p:cNvSpPr>
                <a:spLocks noEditPoints="1"/>
              </p:cNvSpPr>
              <p:nvPr/>
            </p:nvSpPr>
            <p:spPr bwMode="gray">
              <a:xfrm>
                <a:off x="694" y="1896"/>
                <a:ext cx="180" cy="184"/>
              </a:xfrm>
              <a:custGeom>
                <a:avLst/>
                <a:gdLst>
                  <a:gd name="T0" fmla="*/ 0 w 480"/>
                  <a:gd name="T1" fmla="*/ 0 h 480"/>
                  <a:gd name="T2" fmla="*/ 0 w 480"/>
                  <a:gd name="T3" fmla="*/ 0 h 480"/>
                  <a:gd name="T4" fmla="*/ 0 w 480"/>
                  <a:gd name="T5" fmla="*/ 0 h 480"/>
                  <a:gd name="T6" fmla="*/ 0 w 480"/>
                  <a:gd name="T7" fmla="*/ 0 h 480"/>
                  <a:gd name="T8" fmla="*/ 0 w 480"/>
                  <a:gd name="T9" fmla="*/ 0 h 480"/>
                  <a:gd name="T10" fmla="*/ 0 w 480"/>
                  <a:gd name="T11" fmla="*/ 0 h 480"/>
                  <a:gd name="T12" fmla="*/ 0 w 480"/>
                  <a:gd name="T13" fmla="*/ 0 h 480"/>
                  <a:gd name="T14" fmla="*/ 0 w 480"/>
                  <a:gd name="T15" fmla="*/ 0 h 480"/>
                  <a:gd name="T16" fmla="*/ 0 w 480"/>
                  <a:gd name="T17" fmla="*/ 0 h 480"/>
                  <a:gd name="T18" fmla="*/ 0 w 480"/>
                  <a:gd name="T19" fmla="*/ 0 h 480"/>
                  <a:gd name="T20" fmla="*/ 0 w 480"/>
                  <a:gd name="T21" fmla="*/ 0 h 480"/>
                  <a:gd name="T22" fmla="*/ 0 w 480"/>
                  <a:gd name="T23" fmla="*/ 0 h 480"/>
                  <a:gd name="T24" fmla="*/ 0 w 480"/>
                  <a:gd name="T25" fmla="*/ 0 h 480"/>
                  <a:gd name="T26" fmla="*/ 0 w 480"/>
                  <a:gd name="T27" fmla="*/ 0 h 480"/>
                  <a:gd name="T28" fmla="*/ 0 w 480"/>
                  <a:gd name="T29" fmla="*/ 0 h 480"/>
                  <a:gd name="T30" fmla="*/ 0 w 480"/>
                  <a:gd name="T31" fmla="*/ 0 h 480"/>
                  <a:gd name="T32" fmla="*/ 0 w 480"/>
                  <a:gd name="T33" fmla="*/ 0 h 480"/>
                  <a:gd name="T34" fmla="*/ 0 w 480"/>
                  <a:gd name="T35" fmla="*/ 0 h 480"/>
                  <a:gd name="T36" fmla="*/ 0 w 480"/>
                  <a:gd name="T37" fmla="*/ 0 h 480"/>
                  <a:gd name="T38" fmla="*/ 0 w 480"/>
                  <a:gd name="T39" fmla="*/ 0 h 480"/>
                  <a:gd name="T40" fmla="*/ 0 w 480"/>
                  <a:gd name="T41" fmla="*/ 0 h 480"/>
                  <a:gd name="T42" fmla="*/ 0 w 480"/>
                  <a:gd name="T43" fmla="*/ 0 h 480"/>
                  <a:gd name="T44" fmla="*/ 0 w 480"/>
                  <a:gd name="T45" fmla="*/ 0 h 480"/>
                  <a:gd name="T46" fmla="*/ 0 w 480"/>
                  <a:gd name="T47" fmla="*/ 0 h 480"/>
                  <a:gd name="T48" fmla="*/ 0 w 480"/>
                  <a:gd name="T49" fmla="*/ 0 h 480"/>
                  <a:gd name="T50" fmla="*/ 0 w 480"/>
                  <a:gd name="T51" fmla="*/ 0 h 480"/>
                  <a:gd name="T52" fmla="*/ 0 w 480"/>
                  <a:gd name="T53" fmla="*/ 0 h 480"/>
                  <a:gd name="T54" fmla="*/ 0 w 480"/>
                  <a:gd name="T55" fmla="*/ 0 h 480"/>
                  <a:gd name="T56" fmla="*/ 0 w 480"/>
                  <a:gd name="T57" fmla="*/ 0 h 480"/>
                  <a:gd name="T58" fmla="*/ 0 w 480"/>
                  <a:gd name="T59" fmla="*/ 0 h 480"/>
                  <a:gd name="T60" fmla="*/ 0 w 480"/>
                  <a:gd name="T61" fmla="*/ 0 h 480"/>
                  <a:gd name="T62" fmla="*/ 0 w 480"/>
                  <a:gd name="T63" fmla="*/ 0 h 480"/>
                  <a:gd name="T64" fmla="*/ 0 w 480"/>
                  <a:gd name="T65" fmla="*/ 0 h 480"/>
                  <a:gd name="T66" fmla="*/ 0 w 480"/>
                  <a:gd name="T67" fmla="*/ 0 h 480"/>
                  <a:gd name="T68" fmla="*/ 0 w 480"/>
                  <a:gd name="T69" fmla="*/ 0 h 480"/>
                  <a:gd name="T70" fmla="*/ 0 w 480"/>
                  <a:gd name="T71" fmla="*/ 0 h 480"/>
                  <a:gd name="T72" fmla="*/ 0 w 480"/>
                  <a:gd name="T73" fmla="*/ 0 h 480"/>
                  <a:gd name="T74" fmla="*/ 0 w 480"/>
                  <a:gd name="T75" fmla="*/ 0 h 480"/>
                  <a:gd name="T76" fmla="*/ 0 w 480"/>
                  <a:gd name="T77" fmla="*/ 0 h 480"/>
                  <a:gd name="T78" fmla="*/ 0 w 480"/>
                  <a:gd name="T79" fmla="*/ 0 h 480"/>
                  <a:gd name="T80" fmla="*/ 0 w 480"/>
                  <a:gd name="T81" fmla="*/ 0 h 480"/>
                  <a:gd name="T82" fmla="*/ 0 w 480"/>
                  <a:gd name="T83" fmla="*/ 0 h 480"/>
                  <a:gd name="T84" fmla="*/ 0 w 480"/>
                  <a:gd name="T85" fmla="*/ 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80" h="480">
                    <a:moveTo>
                      <a:pt x="1" y="241"/>
                    </a:moveTo>
                    <a:cubicBezTo>
                      <a:pt x="0" y="241"/>
                      <a:pt x="0" y="240"/>
                      <a:pt x="1" y="240"/>
                    </a:cubicBezTo>
                    <a:lnTo>
                      <a:pt x="6" y="193"/>
                    </a:lnTo>
                    <a:cubicBezTo>
                      <a:pt x="6" y="192"/>
                      <a:pt x="6" y="192"/>
                      <a:pt x="6" y="191"/>
                    </a:cubicBezTo>
                    <a:lnTo>
                      <a:pt x="19" y="148"/>
                    </a:lnTo>
                    <a:cubicBezTo>
                      <a:pt x="19" y="148"/>
                      <a:pt x="19" y="147"/>
                      <a:pt x="19" y="147"/>
                    </a:cubicBezTo>
                    <a:lnTo>
                      <a:pt x="41" y="107"/>
                    </a:lnTo>
                    <a:cubicBezTo>
                      <a:pt x="42" y="106"/>
                      <a:pt x="42" y="106"/>
                      <a:pt x="42" y="105"/>
                    </a:cubicBezTo>
                    <a:lnTo>
                      <a:pt x="70" y="71"/>
                    </a:lnTo>
                    <a:cubicBezTo>
                      <a:pt x="71" y="71"/>
                      <a:pt x="71" y="71"/>
                      <a:pt x="71" y="70"/>
                    </a:cubicBezTo>
                    <a:lnTo>
                      <a:pt x="105" y="42"/>
                    </a:lnTo>
                    <a:cubicBezTo>
                      <a:pt x="106" y="42"/>
                      <a:pt x="106" y="42"/>
                      <a:pt x="107" y="41"/>
                    </a:cubicBezTo>
                    <a:lnTo>
                      <a:pt x="147" y="19"/>
                    </a:lnTo>
                    <a:cubicBezTo>
                      <a:pt x="147" y="19"/>
                      <a:pt x="148" y="19"/>
                      <a:pt x="148" y="19"/>
                    </a:cubicBezTo>
                    <a:lnTo>
                      <a:pt x="191" y="6"/>
                    </a:lnTo>
                    <a:cubicBezTo>
                      <a:pt x="192" y="6"/>
                      <a:pt x="192" y="6"/>
                      <a:pt x="193" y="6"/>
                    </a:cubicBezTo>
                    <a:lnTo>
                      <a:pt x="240" y="1"/>
                    </a:lnTo>
                    <a:cubicBezTo>
                      <a:pt x="240" y="0"/>
                      <a:pt x="241" y="0"/>
                      <a:pt x="241" y="1"/>
                    </a:cubicBezTo>
                    <a:lnTo>
                      <a:pt x="288" y="6"/>
                    </a:lnTo>
                    <a:cubicBezTo>
                      <a:pt x="289" y="6"/>
                      <a:pt x="289" y="6"/>
                      <a:pt x="290" y="6"/>
                    </a:cubicBezTo>
                    <a:lnTo>
                      <a:pt x="334" y="19"/>
                    </a:lnTo>
                    <a:cubicBezTo>
                      <a:pt x="334" y="19"/>
                      <a:pt x="335" y="19"/>
                      <a:pt x="335" y="19"/>
                    </a:cubicBezTo>
                    <a:lnTo>
                      <a:pt x="374" y="41"/>
                    </a:lnTo>
                    <a:cubicBezTo>
                      <a:pt x="375" y="42"/>
                      <a:pt x="375" y="42"/>
                      <a:pt x="376" y="42"/>
                    </a:cubicBezTo>
                    <a:lnTo>
                      <a:pt x="410" y="70"/>
                    </a:lnTo>
                    <a:cubicBezTo>
                      <a:pt x="410" y="71"/>
                      <a:pt x="410" y="71"/>
                      <a:pt x="411" y="71"/>
                    </a:cubicBezTo>
                    <a:lnTo>
                      <a:pt x="440" y="105"/>
                    </a:lnTo>
                    <a:cubicBezTo>
                      <a:pt x="440" y="106"/>
                      <a:pt x="440" y="106"/>
                      <a:pt x="441" y="107"/>
                    </a:cubicBezTo>
                    <a:lnTo>
                      <a:pt x="462" y="147"/>
                    </a:lnTo>
                    <a:cubicBezTo>
                      <a:pt x="462" y="147"/>
                      <a:pt x="462" y="148"/>
                      <a:pt x="462" y="148"/>
                    </a:cubicBezTo>
                    <a:lnTo>
                      <a:pt x="475" y="191"/>
                    </a:lnTo>
                    <a:cubicBezTo>
                      <a:pt x="475" y="192"/>
                      <a:pt x="475" y="192"/>
                      <a:pt x="475" y="193"/>
                    </a:cubicBezTo>
                    <a:lnTo>
                      <a:pt x="480" y="240"/>
                    </a:lnTo>
                    <a:cubicBezTo>
                      <a:pt x="480" y="240"/>
                      <a:pt x="480" y="241"/>
                      <a:pt x="480" y="241"/>
                    </a:cubicBezTo>
                    <a:lnTo>
                      <a:pt x="475" y="288"/>
                    </a:lnTo>
                    <a:cubicBezTo>
                      <a:pt x="475" y="289"/>
                      <a:pt x="475" y="289"/>
                      <a:pt x="475" y="290"/>
                    </a:cubicBezTo>
                    <a:lnTo>
                      <a:pt x="462" y="334"/>
                    </a:lnTo>
                    <a:cubicBezTo>
                      <a:pt x="462" y="334"/>
                      <a:pt x="462" y="335"/>
                      <a:pt x="462" y="335"/>
                    </a:cubicBezTo>
                    <a:lnTo>
                      <a:pt x="441" y="374"/>
                    </a:lnTo>
                    <a:cubicBezTo>
                      <a:pt x="440" y="375"/>
                      <a:pt x="440" y="375"/>
                      <a:pt x="440" y="376"/>
                    </a:cubicBezTo>
                    <a:lnTo>
                      <a:pt x="411" y="410"/>
                    </a:lnTo>
                    <a:cubicBezTo>
                      <a:pt x="410" y="410"/>
                      <a:pt x="410" y="410"/>
                      <a:pt x="410" y="411"/>
                    </a:cubicBezTo>
                    <a:lnTo>
                      <a:pt x="376" y="440"/>
                    </a:lnTo>
                    <a:cubicBezTo>
                      <a:pt x="375" y="440"/>
                      <a:pt x="375" y="440"/>
                      <a:pt x="374" y="441"/>
                    </a:cubicBezTo>
                    <a:lnTo>
                      <a:pt x="335" y="462"/>
                    </a:lnTo>
                    <a:cubicBezTo>
                      <a:pt x="335" y="462"/>
                      <a:pt x="334" y="462"/>
                      <a:pt x="334" y="462"/>
                    </a:cubicBezTo>
                    <a:lnTo>
                      <a:pt x="290" y="475"/>
                    </a:lnTo>
                    <a:cubicBezTo>
                      <a:pt x="289" y="475"/>
                      <a:pt x="289" y="475"/>
                      <a:pt x="288" y="475"/>
                    </a:cubicBezTo>
                    <a:lnTo>
                      <a:pt x="241" y="480"/>
                    </a:lnTo>
                    <a:cubicBezTo>
                      <a:pt x="241" y="480"/>
                      <a:pt x="240" y="480"/>
                      <a:pt x="240" y="480"/>
                    </a:cubicBezTo>
                    <a:lnTo>
                      <a:pt x="193" y="475"/>
                    </a:lnTo>
                    <a:cubicBezTo>
                      <a:pt x="192" y="475"/>
                      <a:pt x="192" y="475"/>
                      <a:pt x="191" y="475"/>
                    </a:cubicBezTo>
                    <a:lnTo>
                      <a:pt x="148" y="462"/>
                    </a:lnTo>
                    <a:cubicBezTo>
                      <a:pt x="148" y="462"/>
                      <a:pt x="147" y="462"/>
                      <a:pt x="147" y="462"/>
                    </a:cubicBezTo>
                    <a:lnTo>
                      <a:pt x="107" y="441"/>
                    </a:lnTo>
                    <a:cubicBezTo>
                      <a:pt x="106" y="440"/>
                      <a:pt x="106" y="440"/>
                      <a:pt x="105" y="440"/>
                    </a:cubicBezTo>
                    <a:lnTo>
                      <a:pt x="71" y="411"/>
                    </a:lnTo>
                    <a:cubicBezTo>
                      <a:pt x="71" y="410"/>
                      <a:pt x="71" y="410"/>
                      <a:pt x="70" y="410"/>
                    </a:cubicBezTo>
                    <a:lnTo>
                      <a:pt x="42" y="376"/>
                    </a:lnTo>
                    <a:cubicBezTo>
                      <a:pt x="42" y="375"/>
                      <a:pt x="42" y="375"/>
                      <a:pt x="41" y="374"/>
                    </a:cubicBezTo>
                    <a:lnTo>
                      <a:pt x="19" y="335"/>
                    </a:lnTo>
                    <a:cubicBezTo>
                      <a:pt x="19" y="335"/>
                      <a:pt x="19" y="334"/>
                      <a:pt x="19" y="334"/>
                    </a:cubicBezTo>
                    <a:lnTo>
                      <a:pt x="6" y="290"/>
                    </a:lnTo>
                    <a:cubicBezTo>
                      <a:pt x="6" y="289"/>
                      <a:pt x="6" y="289"/>
                      <a:pt x="6" y="288"/>
                    </a:cubicBezTo>
                    <a:lnTo>
                      <a:pt x="1" y="241"/>
                    </a:lnTo>
                    <a:close/>
                    <a:moveTo>
                      <a:pt x="21" y="287"/>
                    </a:moveTo>
                    <a:lnTo>
                      <a:pt x="21" y="285"/>
                    </a:lnTo>
                    <a:lnTo>
                      <a:pt x="34" y="329"/>
                    </a:lnTo>
                    <a:lnTo>
                      <a:pt x="33" y="328"/>
                    </a:lnTo>
                    <a:lnTo>
                      <a:pt x="55" y="367"/>
                    </a:lnTo>
                    <a:lnTo>
                      <a:pt x="55" y="365"/>
                    </a:lnTo>
                    <a:lnTo>
                      <a:pt x="83" y="399"/>
                    </a:lnTo>
                    <a:lnTo>
                      <a:pt x="82" y="398"/>
                    </a:lnTo>
                    <a:lnTo>
                      <a:pt x="116" y="427"/>
                    </a:lnTo>
                    <a:lnTo>
                      <a:pt x="114" y="426"/>
                    </a:lnTo>
                    <a:lnTo>
                      <a:pt x="154" y="447"/>
                    </a:lnTo>
                    <a:lnTo>
                      <a:pt x="153" y="447"/>
                    </a:lnTo>
                    <a:lnTo>
                      <a:pt x="196" y="460"/>
                    </a:lnTo>
                    <a:lnTo>
                      <a:pt x="194" y="460"/>
                    </a:lnTo>
                    <a:lnTo>
                      <a:pt x="241" y="465"/>
                    </a:lnTo>
                    <a:lnTo>
                      <a:pt x="240" y="465"/>
                    </a:lnTo>
                    <a:lnTo>
                      <a:pt x="287" y="460"/>
                    </a:lnTo>
                    <a:lnTo>
                      <a:pt x="285" y="460"/>
                    </a:lnTo>
                    <a:lnTo>
                      <a:pt x="329" y="447"/>
                    </a:lnTo>
                    <a:lnTo>
                      <a:pt x="328" y="447"/>
                    </a:lnTo>
                    <a:lnTo>
                      <a:pt x="367" y="426"/>
                    </a:lnTo>
                    <a:lnTo>
                      <a:pt x="365" y="427"/>
                    </a:lnTo>
                    <a:lnTo>
                      <a:pt x="399" y="398"/>
                    </a:lnTo>
                    <a:lnTo>
                      <a:pt x="398" y="399"/>
                    </a:lnTo>
                    <a:lnTo>
                      <a:pt x="427" y="365"/>
                    </a:lnTo>
                    <a:lnTo>
                      <a:pt x="426" y="367"/>
                    </a:lnTo>
                    <a:lnTo>
                      <a:pt x="447" y="328"/>
                    </a:lnTo>
                    <a:lnTo>
                      <a:pt x="447" y="329"/>
                    </a:lnTo>
                    <a:lnTo>
                      <a:pt x="460" y="285"/>
                    </a:lnTo>
                    <a:lnTo>
                      <a:pt x="460" y="287"/>
                    </a:lnTo>
                    <a:lnTo>
                      <a:pt x="465" y="240"/>
                    </a:lnTo>
                    <a:lnTo>
                      <a:pt x="465" y="241"/>
                    </a:lnTo>
                    <a:lnTo>
                      <a:pt x="460" y="194"/>
                    </a:lnTo>
                    <a:lnTo>
                      <a:pt x="460" y="196"/>
                    </a:lnTo>
                    <a:lnTo>
                      <a:pt x="447" y="153"/>
                    </a:lnTo>
                    <a:lnTo>
                      <a:pt x="447" y="154"/>
                    </a:lnTo>
                    <a:lnTo>
                      <a:pt x="426" y="114"/>
                    </a:lnTo>
                    <a:lnTo>
                      <a:pt x="427" y="116"/>
                    </a:lnTo>
                    <a:lnTo>
                      <a:pt x="398" y="82"/>
                    </a:lnTo>
                    <a:lnTo>
                      <a:pt x="399" y="83"/>
                    </a:lnTo>
                    <a:lnTo>
                      <a:pt x="365" y="55"/>
                    </a:lnTo>
                    <a:lnTo>
                      <a:pt x="367" y="55"/>
                    </a:lnTo>
                    <a:lnTo>
                      <a:pt x="328" y="33"/>
                    </a:lnTo>
                    <a:lnTo>
                      <a:pt x="329" y="34"/>
                    </a:lnTo>
                    <a:lnTo>
                      <a:pt x="285" y="21"/>
                    </a:lnTo>
                    <a:lnTo>
                      <a:pt x="287" y="21"/>
                    </a:lnTo>
                    <a:lnTo>
                      <a:pt x="240" y="16"/>
                    </a:lnTo>
                    <a:lnTo>
                      <a:pt x="241" y="16"/>
                    </a:lnTo>
                    <a:lnTo>
                      <a:pt x="194" y="21"/>
                    </a:lnTo>
                    <a:lnTo>
                      <a:pt x="196" y="21"/>
                    </a:lnTo>
                    <a:lnTo>
                      <a:pt x="153" y="34"/>
                    </a:lnTo>
                    <a:lnTo>
                      <a:pt x="154" y="33"/>
                    </a:lnTo>
                    <a:lnTo>
                      <a:pt x="114" y="55"/>
                    </a:lnTo>
                    <a:lnTo>
                      <a:pt x="116" y="55"/>
                    </a:lnTo>
                    <a:lnTo>
                      <a:pt x="82" y="83"/>
                    </a:lnTo>
                    <a:lnTo>
                      <a:pt x="83" y="82"/>
                    </a:lnTo>
                    <a:lnTo>
                      <a:pt x="55" y="116"/>
                    </a:lnTo>
                    <a:lnTo>
                      <a:pt x="55" y="114"/>
                    </a:lnTo>
                    <a:lnTo>
                      <a:pt x="33" y="154"/>
                    </a:lnTo>
                    <a:lnTo>
                      <a:pt x="34" y="153"/>
                    </a:lnTo>
                    <a:lnTo>
                      <a:pt x="21" y="196"/>
                    </a:lnTo>
                    <a:lnTo>
                      <a:pt x="21" y="194"/>
                    </a:lnTo>
                    <a:lnTo>
                      <a:pt x="16" y="241"/>
                    </a:lnTo>
                    <a:lnTo>
                      <a:pt x="16" y="240"/>
                    </a:lnTo>
                    <a:lnTo>
                      <a:pt x="21" y="287"/>
                    </a:lnTo>
                    <a:close/>
                  </a:path>
                </a:pathLst>
              </a:custGeom>
              <a:solidFill>
                <a:srgbClr val="FFFFFF"/>
              </a:solidFill>
              <a:ln w="0" cap="flat">
                <a:solidFill>
                  <a:srgbClr val="FFFFFF"/>
                </a:solidFill>
                <a:prstDash val="solid"/>
                <a:round/>
                <a:headEnd/>
                <a:tailEnd/>
              </a:ln>
            </p:spPr>
            <p:txBody>
              <a:bodyPr/>
              <a:lstStyle/>
              <a:p>
                <a:endParaRPr lang="de-DE" dirty="0"/>
              </a:p>
            </p:txBody>
          </p:sp>
          <p:sp>
            <p:nvSpPr>
              <p:cNvPr id="6190" name="Rectangle 51"/>
              <p:cNvSpPr>
                <a:spLocks noChangeArrowheads="1"/>
              </p:cNvSpPr>
              <p:nvPr/>
            </p:nvSpPr>
            <p:spPr bwMode="gray">
              <a:xfrm>
                <a:off x="751" y="192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noProof="1">
                    <a:solidFill>
                      <a:srgbClr val="FFFFFF"/>
                    </a:solidFill>
                  </a:rPr>
                  <a:t>2</a:t>
                </a:r>
                <a:endParaRPr lang="de-DE" noProof="1"/>
              </a:p>
            </p:txBody>
          </p:sp>
        </p:grpSp>
        <p:grpSp>
          <p:nvGrpSpPr>
            <p:cNvPr id="6174" name="Group 71"/>
            <p:cNvGrpSpPr>
              <a:grpSpLocks/>
            </p:cNvGrpSpPr>
            <p:nvPr/>
          </p:nvGrpSpPr>
          <p:grpSpPr bwMode="auto">
            <a:xfrm>
              <a:off x="340" y="1297"/>
              <a:ext cx="3939" cy="557"/>
              <a:chOff x="340" y="1297"/>
              <a:chExt cx="3939" cy="557"/>
            </a:xfrm>
          </p:grpSpPr>
          <p:grpSp>
            <p:nvGrpSpPr>
              <p:cNvPr id="6180" name="Group 64"/>
              <p:cNvGrpSpPr>
                <a:grpSpLocks/>
              </p:cNvGrpSpPr>
              <p:nvPr/>
            </p:nvGrpSpPr>
            <p:grpSpPr bwMode="auto">
              <a:xfrm>
                <a:off x="424" y="1347"/>
                <a:ext cx="3855" cy="507"/>
                <a:chOff x="424" y="1347"/>
                <a:chExt cx="3855" cy="507"/>
              </a:xfrm>
            </p:grpSpPr>
            <p:sp>
              <p:nvSpPr>
                <p:cNvPr id="278559" name="Rectangle 31"/>
                <p:cNvSpPr>
                  <a:spLocks noChangeArrowheads="1"/>
                </p:cNvSpPr>
                <p:nvPr/>
              </p:nvSpPr>
              <p:spPr bwMode="gray">
                <a:xfrm>
                  <a:off x="424" y="1347"/>
                  <a:ext cx="1172" cy="507"/>
                </a:xfrm>
                <a:prstGeom prst="rect">
                  <a:avLst/>
                </a:prstGeom>
                <a:solidFill>
                  <a:schemeClr val="bg1">
                    <a:lumMod val="85000"/>
                  </a:schemeClr>
                </a:solidFill>
                <a:ln w="12700" algn="ctr">
                  <a:solidFill>
                    <a:srgbClr val="FFFFFF"/>
                  </a:solidFill>
                  <a:miter lim="800000"/>
                  <a:headEnd/>
                  <a:tailEnd/>
                </a:ln>
                <a:effectLst>
                  <a:outerShdw dist="53882" dir="2700000" algn="ctr" rotWithShape="0">
                    <a:srgbClr val="808080">
                      <a:alpha val="50000"/>
                    </a:srgbClr>
                  </a:outerShdw>
                </a:effectLst>
              </p:spPr>
              <p:txBody>
                <a:bodyPr wrap="none" anchor="ctr"/>
                <a:lstStyle/>
                <a:p>
                  <a:pPr algn="ctr" eaLnBrk="0" hangingPunct="0">
                    <a:defRPr/>
                  </a:pPr>
                  <a:r>
                    <a:rPr lang="en-US" sz="1200" b="1" noProof="1"/>
                    <a:t>Arbeitsvertrag</a:t>
                  </a:r>
                </a:p>
              </p:txBody>
            </p:sp>
            <p:sp>
              <p:nvSpPr>
                <p:cNvPr id="6185" name="Rectangle 32"/>
                <p:cNvSpPr>
                  <a:spLocks noChangeArrowheads="1"/>
                </p:cNvSpPr>
                <p:nvPr/>
              </p:nvSpPr>
              <p:spPr bwMode="gray">
                <a:xfrm>
                  <a:off x="1596" y="1347"/>
                  <a:ext cx="2683" cy="134"/>
                </a:xfrm>
                <a:prstGeom prst="rect">
                  <a:avLst/>
                </a:prstGeom>
                <a:solidFill>
                  <a:srgbClr val="00B050"/>
                </a:solidFill>
                <a:ln w="12700" algn="ctr">
                  <a:solidFill>
                    <a:srgbClr val="FFFFFF"/>
                  </a:solidFill>
                  <a:miter lim="800000"/>
                  <a:headEnd/>
                  <a:tailEnd/>
                </a:ln>
                <a:effectLst>
                  <a:outerShdw dist="53882" dir="2700000" algn="ctr" rotWithShape="0">
                    <a:srgbClr val="808080">
                      <a:alpha val="50000"/>
                    </a:srgbClr>
                  </a:outerShdw>
                </a:effectLst>
              </p:spPr>
              <p:txBody>
                <a:bodyPr wrap="none" anchor="ctr"/>
                <a:lstStyle/>
                <a:p>
                  <a:pPr algn="ctr" eaLnBrk="0" hangingPunct="0"/>
                  <a:r>
                    <a:rPr lang="de-DE" sz="1600" b="1" noProof="1">
                      <a:solidFill>
                        <a:schemeClr val="bg1"/>
                      </a:solidFill>
                    </a:rPr>
                    <a:t>Tun</a:t>
                  </a:r>
                </a:p>
              </p:txBody>
            </p:sp>
            <p:sp>
              <p:nvSpPr>
                <p:cNvPr id="6186" name="Rectangle 33"/>
                <p:cNvSpPr>
                  <a:spLocks noChangeArrowheads="1"/>
                </p:cNvSpPr>
                <p:nvPr/>
              </p:nvSpPr>
              <p:spPr bwMode="gray">
                <a:xfrm>
                  <a:off x="1593" y="1481"/>
                  <a:ext cx="2686" cy="373"/>
                </a:xfrm>
                <a:prstGeom prst="rect">
                  <a:avLst/>
                </a:prstGeom>
                <a:solidFill>
                  <a:schemeClr val="bg1"/>
                </a:solidFill>
                <a:ln w="12700" algn="ctr">
                  <a:solidFill>
                    <a:srgbClr val="FFFFFF"/>
                  </a:solidFill>
                  <a:miter lim="800000"/>
                  <a:headEnd/>
                  <a:tailEnd/>
                </a:ln>
                <a:effectLst>
                  <a:outerShdw dist="53882" dir="2700000" algn="ctr" rotWithShape="0">
                    <a:srgbClr val="808080">
                      <a:alpha val="50000"/>
                    </a:srgbClr>
                  </a:outerShdw>
                </a:effectLst>
              </p:spPr>
              <p:txBody>
                <a:bodyPr wrap="none"/>
                <a:lstStyle/>
                <a:p>
                  <a:r>
                    <a:rPr lang="de-DE" sz="1200" b="1" dirty="0" smtClean="0"/>
                    <a:t>Suchen </a:t>
                  </a:r>
                  <a:r>
                    <a:rPr lang="de-DE" sz="1200" b="1" dirty="0"/>
                    <a:t>und Finden einer passenden Arbeit</a:t>
                  </a:r>
                </a:p>
              </p:txBody>
            </p:sp>
          </p:grpSp>
          <p:sp>
            <p:nvSpPr>
              <p:cNvPr id="6181" name="Freeform 52"/>
              <p:cNvSpPr>
                <a:spLocks/>
              </p:cNvSpPr>
              <p:nvPr/>
            </p:nvSpPr>
            <p:spPr bwMode="gray">
              <a:xfrm>
                <a:off x="343" y="1300"/>
                <a:ext cx="174" cy="177"/>
              </a:xfrm>
              <a:custGeom>
                <a:avLst/>
                <a:gdLst>
                  <a:gd name="T0" fmla="*/ 0 w 464"/>
                  <a:gd name="T1" fmla="*/ 0 h 464"/>
                  <a:gd name="T2" fmla="*/ 0 w 464"/>
                  <a:gd name="T3" fmla="*/ 0 h 464"/>
                  <a:gd name="T4" fmla="*/ 0 w 464"/>
                  <a:gd name="T5" fmla="*/ 0 h 464"/>
                  <a:gd name="T6" fmla="*/ 0 w 464"/>
                  <a:gd name="T7" fmla="*/ 0 h 464"/>
                  <a:gd name="T8" fmla="*/ 0 w 464"/>
                  <a:gd name="T9" fmla="*/ 0 h 464"/>
                  <a:gd name="T10" fmla="*/ 0 w 464"/>
                  <a:gd name="T11" fmla="*/ 0 h 464"/>
                  <a:gd name="T12" fmla="*/ 0 w 464"/>
                  <a:gd name="T13" fmla="*/ 0 h 464"/>
                  <a:gd name="T14" fmla="*/ 0 w 464"/>
                  <a:gd name="T15" fmla="*/ 0 h 464"/>
                  <a:gd name="T16" fmla="*/ 0 w 464"/>
                  <a:gd name="T17" fmla="*/ 0 h 464"/>
                  <a:gd name="T18" fmla="*/ 0 w 464"/>
                  <a:gd name="T19" fmla="*/ 0 h 464"/>
                  <a:gd name="T20" fmla="*/ 0 w 464"/>
                  <a:gd name="T21" fmla="*/ 0 h 464"/>
                  <a:gd name="T22" fmla="*/ 0 w 464"/>
                  <a:gd name="T23" fmla="*/ 0 h 4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4" h="464">
                    <a:moveTo>
                      <a:pt x="0" y="232"/>
                    </a:moveTo>
                    <a:cubicBezTo>
                      <a:pt x="0" y="104"/>
                      <a:pt x="104" y="0"/>
                      <a:pt x="232" y="0"/>
                    </a:cubicBezTo>
                    <a:cubicBezTo>
                      <a:pt x="232" y="0"/>
                      <a:pt x="232" y="0"/>
                      <a:pt x="232" y="0"/>
                    </a:cubicBezTo>
                    <a:cubicBezTo>
                      <a:pt x="361" y="0"/>
                      <a:pt x="464" y="104"/>
                      <a:pt x="464" y="232"/>
                    </a:cubicBezTo>
                    <a:cubicBezTo>
                      <a:pt x="464" y="232"/>
                      <a:pt x="464" y="232"/>
                      <a:pt x="464" y="232"/>
                    </a:cubicBezTo>
                    <a:cubicBezTo>
                      <a:pt x="464" y="361"/>
                      <a:pt x="361" y="464"/>
                      <a:pt x="232" y="464"/>
                    </a:cubicBezTo>
                    <a:cubicBezTo>
                      <a:pt x="232" y="464"/>
                      <a:pt x="232" y="464"/>
                      <a:pt x="232" y="464"/>
                    </a:cubicBezTo>
                    <a:cubicBezTo>
                      <a:pt x="104" y="464"/>
                      <a:pt x="0" y="361"/>
                      <a:pt x="0" y="232"/>
                    </a:cubicBezTo>
                    <a:cubicBezTo>
                      <a:pt x="0" y="232"/>
                      <a:pt x="0" y="232"/>
                      <a:pt x="0" y="232"/>
                    </a:cubicBezTo>
                    <a:close/>
                  </a:path>
                </a:pathLst>
              </a:custGeom>
              <a:solidFill>
                <a:srgbClr val="0061B2"/>
              </a:solidFill>
              <a:ln w="0">
                <a:solidFill>
                  <a:srgbClr val="000000"/>
                </a:solidFill>
                <a:prstDash val="solid"/>
                <a:round/>
                <a:headEnd/>
                <a:tailEnd/>
              </a:ln>
            </p:spPr>
            <p:txBody>
              <a:bodyPr/>
              <a:lstStyle/>
              <a:p>
                <a:endParaRPr lang="de-DE" dirty="0"/>
              </a:p>
            </p:txBody>
          </p:sp>
          <p:sp>
            <p:nvSpPr>
              <p:cNvPr id="6182" name="Freeform 53"/>
              <p:cNvSpPr>
                <a:spLocks noEditPoints="1"/>
              </p:cNvSpPr>
              <p:nvPr/>
            </p:nvSpPr>
            <p:spPr bwMode="gray">
              <a:xfrm>
                <a:off x="340" y="1297"/>
                <a:ext cx="180" cy="184"/>
              </a:xfrm>
              <a:custGeom>
                <a:avLst/>
                <a:gdLst>
                  <a:gd name="T0" fmla="*/ 0 w 480"/>
                  <a:gd name="T1" fmla="*/ 0 h 480"/>
                  <a:gd name="T2" fmla="*/ 0 w 480"/>
                  <a:gd name="T3" fmla="*/ 0 h 480"/>
                  <a:gd name="T4" fmla="*/ 0 w 480"/>
                  <a:gd name="T5" fmla="*/ 0 h 480"/>
                  <a:gd name="T6" fmla="*/ 0 w 480"/>
                  <a:gd name="T7" fmla="*/ 0 h 480"/>
                  <a:gd name="T8" fmla="*/ 0 w 480"/>
                  <a:gd name="T9" fmla="*/ 0 h 480"/>
                  <a:gd name="T10" fmla="*/ 0 w 480"/>
                  <a:gd name="T11" fmla="*/ 0 h 480"/>
                  <a:gd name="T12" fmla="*/ 0 w 480"/>
                  <a:gd name="T13" fmla="*/ 0 h 480"/>
                  <a:gd name="T14" fmla="*/ 0 w 480"/>
                  <a:gd name="T15" fmla="*/ 0 h 480"/>
                  <a:gd name="T16" fmla="*/ 0 w 480"/>
                  <a:gd name="T17" fmla="*/ 0 h 480"/>
                  <a:gd name="T18" fmla="*/ 0 w 480"/>
                  <a:gd name="T19" fmla="*/ 0 h 480"/>
                  <a:gd name="T20" fmla="*/ 0 w 480"/>
                  <a:gd name="T21" fmla="*/ 0 h 480"/>
                  <a:gd name="T22" fmla="*/ 0 w 480"/>
                  <a:gd name="T23" fmla="*/ 0 h 480"/>
                  <a:gd name="T24" fmla="*/ 0 w 480"/>
                  <a:gd name="T25" fmla="*/ 0 h 480"/>
                  <a:gd name="T26" fmla="*/ 0 w 480"/>
                  <a:gd name="T27" fmla="*/ 0 h 480"/>
                  <a:gd name="T28" fmla="*/ 0 w 480"/>
                  <a:gd name="T29" fmla="*/ 0 h 480"/>
                  <a:gd name="T30" fmla="*/ 0 w 480"/>
                  <a:gd name="T31" fmla="*/ 0 h 480"/>
                  <a:gd name="T32" fmla="*/ 0 w 480"/>
                  <a:gd name="T33" fmla="*/ 0 h 480"/>
                  <a:gd name="T34" fmla="*/ 0 w 480"/>
                  <a:gd name="T35" fmla="*/ 0 h 480"/>
                  <a:gd name="T36" fmla="*/ 0 w 480"/>
                  <a:gd name="T37" fmla="*/ 0 h 480"/>
                  <a:gd name="T38" fmla="*/ 0 w 480"/>
                  <a:gd name="T39" fmla="*/ 0 h 480"/>
                  <a:gd name="T40" fmla="*/ 0 w 480"/>
                  <a:gd name="T41" fmla="*/ 0 h 480"/>
                  <a:gd name="T42" fmla="*/ 0 w 480"/>
                  <a:gd name="T43" fmla="*/ 0 h 480"/>
                  <a:gd name="T44" fmla="*/ 0 w 480"/>
                  <a:gd name="T45" fmla="*/ 0 h 480"/>
                  <a:gd name="T46" fmla="*/ 0 w 480"/>
                  <a:gd name="T47" fmla="*/ 0 h 480"/>
                  <a:gd name="T48" fmla="*/ 0 w 480"/>
                  <a:gd name="T49" fmla="*/ 0 h 480"/>
                  <a:gd name="T50" fmla="*/ 0 w 480"/>
                  <a:gd name="T51" fmla="*/ 0 h 480"/>
                  <a:gd name="T52" fmla="*/ 0 w 480"/>
                  <a:gd name="T53" fmla="*/ 0 h 480"/>
                  <a:gd name="T54" fmla="*/ 0 w 480"/>
                  <a:gd name="T55" fmla="*/ 0 h 480"/>
                  <a:gd name="T56" fmla="*/ 0 w 480"/>
                  <a:gd name="T57" fmla="*/ 0 h 480"/>
                  <a:gd name="T58" fmla="*/ 0 w 480"/>
                  <a:gd name="T59" fmla="*/ 0 h 480"/>
                  <a:gd name="T60" fmla="*/ 0 w 480"/>
                  <a:gd name="T61" fmla="*/ 0 h 480"/>
                  <a:gd name="T62" fmla="*/ 0 w 480"/>
                  <a:gd name="T63" fmla="*/ 0 h 480"/>
                  <a:gd name="T64" fmla="*/ 0 w 480"/>
                  <a:gd name="T65" fmla="*/ 0 h 480"/>
                  <a:gd name="T66" fmla="*/ 0 w 480"/>
                  <a:gd name="T67" fmla="*/ 0 h 480"/>
                  <a:gd name="T68" fmla="*/ 0 w 480"/>
                  <a:gd name="T69" fmla="*/ 0 h 480"/>
                  <a:gd name="T70" fmla="*/ 0 w 480"/>
                  <a:gd name="T71" fmla="*/ 0 h 480"/>
                  <a:gd name="T72" fmla="*/ 0 w 480"/>
                  <a:gd name="T73" fmla="*/ 0 h 480"/>
                  <a:gd name="T74" fmla="*/ 0 w 480"/>
                  <a:gd name="T75" fmla="*/ 0 h 480"/>
                  <a:gd name="T76" fmla="*/ 0 w 480"/>
                  <a:gd name="T77" fmla="*/ 0 h 480"/>
                  <a:gd name="T78" fmla="*/ 0 w 480"/>
                  <a:gd name="T79" fmla="*/ 0 h 480"/>
                  <a:gd name="T80" fmla="*/ 0 w 480"/>
                  <a:gd name="T81" fmla="*/ 0 h 480"/>
                  <a:gd name="T82" fmla="*/ 0 w 480"/>
                  <a:gd name="T83" fmla="*/ 0 h 480"/>
                  <a:gd name="T84" fmla="*/ 0 w 480"/>
                  <a:gd name="T85" fmla="*/ 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80" h="480">
                    <a:moveTo>
                      <a:pt x="1" y="241"/>
                    </a:moveTo>
                    <a:cubicBezTo>
                      <a:pt x="0" y="241"/>
                      <a:pt x="0" y="240"/>
                      <a:pt x="1" y="240"/>
                    </a:cubicBezTo>
                    <a:lnTo>
                      <a:pt x="6" y="193"/>
                    </a:lnTo>
                    <a:cubicBezTo>
                      <a:pt x="6" y="192"/>
                      <a:pt x="6" y="192"/>
                      <a:pt x="6" y="191"/>
                    </a:cubicBezTo>
                    <a:lnTo>
                      <a:pt x="19" y="148"/>
                    </a:lnTo>
                    <a:cubicBezTo>
                      <a:pt x="19" y="148"/>
                      <a:pt x="19" y="147"/>
                      <a:pt x="19" y="147"/>
                    </a:cubicBezTo>
                    <a:lnTo>
                      <a:pt x="41" y="107"/>
                    </a:lnTo>
                    <a:cubicBezTo>
                      <a:pt x="42" y="106"/>
                      <a:pt x="42" y="106"/>
                      <a:pt x="42" y="105"/>
                    </a:cubicBezTo>
                    <a:lnTo>
                      <a:pt x="70" y="71"/>
                    </a:lnTo>
                    <a:cubicBezTo>
                      <a:pt x="71" y="71"/>
                      <a:pt x="71" y="71"/>
                      <a:pt x="71" y="70"/>
                    </a:cubicBezTo>
                    <a:lnTo>
                      <a:pt x="105" y="42"/>
                    </a:lnTo>
                    <a:cubicBezTo>
                      <a:pt x="106" y="42"/>
                      <a:pt x="106" y="42"/>
                      <a:pt x="107" y="41"/>
                    </a:cubicBezTo>
                    <a:lnTo>
                      <a:pt x="147" y="19"/>
                    </a:lnTo>
                    <a:cubicBezTo>
                      <a:pt x="147" y="19"/>
                      <a:pt x="148" y="19"/>
                      <a:pt x="148" y="19"/>
                    </a:cubicBezTo>
                    <a:lnTo>
                      <a:pt x="191" y="6"/>
                    </a:lnTo>
                    <a:cubicBezTo>
                      <a:pt x="192" y="6"/>
                      <a:pt x="192" y="6"/>
                      <a:pt x="193" y="6"/>
                    </a:cubicBezTo>
                    <a:lnTo>
                      <a:pt x="240" y="1"/>
                    </a:lnTo>
                    <a:cubicBezTo>
                      <a:pt x="240" y="0"/>
                      <a:pt x="241" y="0"/>
                      <a:pt x="241" y="1"/>
                    </a:cubicBezTo>
                    <a:lnTo>
                      <a:pt x="288" y="6"/>
                    </a:lnTo>
                    <a:cubicBezTo>
                      <a:pt x="289" y="6"/>
                      <a:pt x="289" y="6"/>
                      <a:pt x="290" y="6"/>
                    </a:cubicBezTo>
                    <a:lnTo>
                      <a:pt x="334" y="19"/>
                    </a:lnTo>
                    <a:cubicBezTo>
                      <a:pt x="334" y="19"/>
                      <a:pt x="335" y="19"/>
                      <a:pt x="335" y="19"/>
                    </a:cubicBezTo>
                    <a:lnTo>
                      <a:pt x="374" y="41"/>
                    </a:lnTo>
                    <a:cubicBezTo>
                      <a:pt x="375" y="42"/>
                      <a:pt x="375" y="42"/>
                      <a:pt x="376" y="42"/>
                    </a:cubicBezTo>
                    <a:lnTo>
                      <a:pt x="410" y="70"/>
                    </a:lnTo>
                    <a:cubicBezTo>
                      <a:pt x="410" y="71"/>
                      <a:pt x="410" y="71"/>
                      <a:pt x="411" y="71"/>
                    </a:cubicBezTo>
                    <a:lnTo>
                      <a:pt x="440" y="105"/>
                    </a:lnTo>
                    <a:cubicBezTo>
                      <a:pt x="440" y="106"/>
                      <a:pt x="440" y="106"/>
                      <a:pt x="441" y="107"/>
                    </a:cubicBezTo>
                    <a:lnTo>
                      <a:pt x="462" y="147"/>
                    </a:lnTo>
                    <a:cubicBezTo>
                      <a:pt x="462" y="147"/>
                      <a:pt x="462" y="148"/>
                      <a:pt x="462" y="148"/>
                    </a:cubicBezTo>
                    <a:lnTo>
                      <a:pt x="475" y="191"/>
                    </a:lnTo>
                    <a:cubicBezTo>
                      <a:pt x="475" y="192"/>
                      <a:pt x="475" y="192"/>
                      <a:pt x="475" y="193"/>
                    </a:cubicBezTo>
                    <a:lnTo>
                      <a:pt x="480" y="240"/>
                    </a:lnTo>
                    <a:cubicBezTo>
                      <a:pt x="480" y="240"/>
                      <a:pt x="480" y="241"/>
                      <a:pt x="480" y="241"/>
                    </a:cubicBezTo>
                    <a:lnTo>
                      <a:pt x="475" y="288"/>
                    </a:lnTo>
                    <a:cubicBezTo>
                      <a:pt x="475" y="289"/>
                      <a:pt x="475" y="289"/>
                      <a:pt x="475" y="290"/>
                    </a:cubicBezTo>
                    <a:lnTo>
                      <a:pt x="462" y="334"/>
                    </a:lnTo>
                    <a:cubicBezTo>
                      <a:pt x="462" y="334"/>
                      <a:pt x="462" y="335"/>
                      <a:pt x="462" y="335"/>
                    </a:cubicBezTo>
                    <a:lnTo>
                      <a:pt x="441" y="374"/>
                    </a:lnTo>
                    <a:cubicBezTo>
                      <a:pt x="440" y="375"/>
                      <a:pt x="440" y="375"/>
                      <a:pt x="440" y="376"/>
                    </a:cubicBezTo>
                    <a:lnTo>
                      <a:pt x="411" y="410"/>
                    </a:lnTo>
                    <a:cubicBezTo>
                      <a:pt x="410" y="410"/>
                      <a:pt x="410" y="410"/>
                      <a:pt x="410" y="411"/>
                    </a:cubicBezTo>
                    <a:lnTo>
                      <a:pt x="376" y="440"/>
                    </a:lnTo>
                    <a:cubicBezTo>
                      <a:pt x="375" y="440"/>
                      <a:pt x="375" y="440"/>
                      <a:pt x="374" y="441"/>
                    </a:cubicBezTo>
                    <a:lnTo>
                      <a:pt x="335" y="462"/>
                    </a:lnTo>
                    <a:cubicBezTo>
                      <a:pt x="335" y="462"/>
                      <a:pt x="334" y="462"/>
                      <a:pt x="334" y="462"/>
                    </a:cubicBezTo>
                    <a:lnTo>
                      <a:pt x="290" y="475"/>
                    </a:lnTo>
                    <a:cubicBezTo>
                      <a:pt x="289" y="475"/>
                      <a:pt x="289" y="475"/>
                      <a:pt x="288" y="475"/>
                    </a:cubicBezTo>
                    <a:lnTo>
                      <a:pt x="241" y="480"/>
                    </a:lnTo>
                    <a:cubicBezTo>
                      <a:pt x="241" y="480"/>
                      <a:pt x="240" y="480"/>
                      <a:pt x="240" y="480"/>
                    </a:cubicBezTo>
                    <a:lnTo>
                      <a:pt x="193" y="475"/>
                    </a:lnTo>
                    <a:cubicBezTo>
                      <a:pt x="192" y="475"/>
                      <a:pt x="192" y="475"/>
                      <a:pt x="191" y="475"/>
                    </a:cubicBezTo>
                    <a:lnTo>
                      <a:pt x="148" y="462"/>
                    </a:lnTo>
                    <a:cubicBezTo>
                      <a:pt x="148" y="462"/>
                      <a:pt x="147" y="462"/>
                      <a:pt x="147" y="462"/>
                    </a:cubicBezTo>
                    <a:lnTo>
                      <a:pt x="107" y="441"/>
                    </a:lnTo>
                    <a:cubicBezTo>
                      <a:pt x="106" y="440"/>
                      <a:pt x="106" y="440"/>
                      <a:pt x="105" y="440"/>
                    </a:cubicBezTo>
                    <a:lnTo>
                      <a:pt x="71" y="411"/>
                    </a:lnTo>
                    <a:cubicBezTo>
                      <a:pt x="71" y="410"/>
                      <a:pt x="71" y="410"/>
                      <a:pt x="70" y="410"/>
                    </a:cubicBezTo>
                    <a:lnTo>
                      <a:pt x="42" y="376"/>
                    </a:lnTo>
                    <a:cubicBezTo>
                      <a:pt x="42" y="375"/>
                      <a:pt x="42" y="375"/>
                      <a:pt x="41" y="374"/>
                    </a:cubicBezTo>
                    <a:lnTo>
                      <a:pt x="19" y="335"/>
                    </a:lnTo>
                    <a:cubicBezTo>
                      <a:pt x="19" y="335"/>
                      <a:pt x="19" y="334"/>
                      <a:pt x="19" y="334"/>
                    </a:cubicBezTo>
                    <a:lnTo>
                      <a:pt x="6" y="290"/>
                    </a:lnTo>
                    <a:cubicBezTo>
                      <a:pt x="6" y="289"/>
                      <a:pt x="6" y="289"/>
                      <a:pt x="6" y="288"/>
                    </a:cubicBezTo>
                    <a:lnTo>
                      <a:pt x="1" y="241"/>
                    </a:lnTo>
                    <a:close/>
                    <a:moveTo>
                      <a:pt x="21" y="287"/>
                    </a:moveTo>
                    <a:lnTo>
                      <a:pt x="21" y="285"/>
                    </a:lnTo>
                    <a:lnTo>
                      <a:pt x="34" y="329"/>
                    </a:lnTo>
                    <a:lnTo>
                      <a:pt x="33" y="328"/>
                    </a:lnTo>
                    <a:lnTo>
                      <a:pt x="55" y="367"/>
                    </a:lnTo>
                    <a:lnTo>
                      <a:pt x="55" y="365"/>
                    </a:lnTo>
                    <a:lnTo>
                      <a:pt x="83" y="399"/>
                    </a:lnTo>
                    <a:lnTo>
                      <a:pt x="82" y="398"/>
                    </a:lnTo>
                    <a:lnTo>
                      <a:pt x="116" y="427"/>
                    </a:lnTo>
                    <a:lnTo>
                      <a:pt x="114" y="426"/>
                    </a:lnTo>
                    <a:lnTo>
                      <a:pt x="154" y="447"/>
                    </a:lnTo>
                    <a:lnTo>
                      <a:pt x="153" y="447"/>
                    </a:lnTo>
                    <a:lnTo>
                      <a:pt x="196" y="460"/>
                    </a:lnTo>
                    <a:lnTo>
                      <a:pt x="194" y="460"/>
                    </a:lnTo>
                    <a:lnTo>
                      <a:pt x="241" y="465"/>
                    </a:lnTo>
                    <a:lnTo>
                      <a:pt x="240" y="465"/>
                    </a:lnTo>
                    <a:lnTo>
                      <a:pt x="287" y="460"/>
                    </a:lnTo>
                    <a:lnTo>
                      <a:pt x="285" y="460"/>
                    </a:lnTo>
                    <a:lnTo>
                      <a:pt x="329" y="447"/>
                    </a:lnTo>
                    <a:lnTo>
                      <a:pt x="328" y="447"/>
                    </a:lnTo>
                    <a:lnTo>
                      <a:pt x="367" y="426"/>
                    </a:lnTo>
                    <a:lnTo>
                      <a:pt x="365" y="427"/>
                    </a:lnTo>
                    <a:lnTo>
                      <a:pt x="399" y="398"/>
                    </a:lnTo>
                    <a:lnTo>
                      <a:pt x="398" y="399"/>
                    </a:lnTo>
                    <a:lnTo>
                      <a:pt x="427" y="365"/>
                    </a:lnTo>
                    <a:lnTo>
                      <a:pt x="426" y="367"/>
                    </a:lnTo>
                    <a:lnTo>
                      <a:pt x="447" y="328"/>
                    </a:lnTo>
                    <a:lnTo>
                      <a:pt x="447" y="329"/>
                    </a:lnTo>
                    <a:lnTo>
                      <a:pt x="460" y="285"/>
                    </a:lnTo>
                    <a:lnTo>
                      <a:pt x="460" y="287"/>
                    </a:lnTo>
                    <a:lnTo>
                      <a:pt x="465" y="240"/>
                    </a:lnTo>
                    <a:lnTo>
                      <a:pt x="465" y="241"/>
                    </a:lnTo>
                    <a:lnTo>
                      <a:pt x="460" y="194"/>
                    </a:lnTo>
                    <a:lnTo>
                      <a:pt x="460" y="196"/>
                    </a:lnTo>
                    <a:lnTo>
                      <a:pt x="447" y="153"/>
                    </a:lnTo>
                    <a:lnTo>
                      <a:pt x="447" y="154"/>
                    </a:lnTo>
                    <a:lnTo>
                      <a:pt x="426" y="114"/>
                    </a:lnTo>
                    <a:lnTo>
                      <a:pt x="427" y="116"/>
                    </a:lnTo>
                    <a:lnTo>
                      <a:pt x="398" y="82"/>
                    </a:lnTo>
                    <a:lnTo>
                      <a:pt x="399" y="83"/>
                    </a:lnTo>
                    <a:lnTo>
                      <a:pt x="365" y="55"/>
                    </a:lnTo>
                    <a:lnTo>
                      <a:pt x="367" y="55"/>
                    </a:lnTo>
                    <a:lnTo>
                      <a:pt x="328" y="33"/>
                    </a:lnTo>
                    <a:lnTo>
                      <a:pt x="329" y="34"/>
                    </a:lnTo>
                    <a:lnTo>
                      <a:pt x="285" y="21"/>
                    </a:lnTo>
                    <a:lnTo>
                      <a:pt x="287" y="21"/>
                    </a:lnTo>
                    <a:lnTo>
                      <a:pt x="240" y="16"/>
                    </a:lnTo>
                    <a:lnTo>
                      <a:pt x="241" y="16"/>
                    </a:lnTo>
                    <a:lnTo>
                      <a:pt x="194" y="21"/>
                    </a:lnTo>
                    <a:lnTo>
                      <a:pt x="196" y="21"/>
                    </a:lnTo>
                    <a:lnTo>
                      <a:pt x="153" y="34"/>
                    </a:lnTo>
                    <a:lnTo>
                      <a:pt x="154" y="33"/>
                    </a:lnTo>
                    <a:lnTo>
                      <a:pt x="114" y="55"/>
                    </a:lnTo>
                    <a:lnTo>
                      <a:pt x="116" y="55"/>
                    </a:lnTo>
                    <a:lnTo>
                      <a:pt x="82" y="83"/>
                    </a:lnTo>
                    <a:lnTo>
                      <a:pt x="83" y="82"/>
                    </a:lnTo>
                    <a:lnTo>
                      <a:pt x="55" y="116"/>
                    </a:lnTo>
                    <a:lnTo>
                      <a:pt x="55" y="114"/>
                    </a:lnTo>
                    <a:lnTo>
                      <a:pt x="33" y="154"/>
                    </a:lnTo>
                    <a:lnTo>
                      <a:pt x="34" y="153"/>
                    </a:lnTo>
                    <a:lnTo>
                      <a:pt x="21" y="196"/>
                    </a:lnTo>
                    <a:lnTo>
                      <a:pt x="21" y="194"/>
                    </a:lnTo>
                    <a:lnTo>
                      <a:pt x="16" y="241"/>
                    </a:lnTo>
                    <a:lnTo>
                      <a:pt x="16" y="240"/>
                    </a:lnTo>
                    <a:lnTo>
                      <a:pt x="21" y="287"/>
                    </a:lnTo>
                    <a:close/>
                  </a:path>
                </a:pathLst>
              </a:custGeom>
              <a:solidFill>
                <a:srgbClr val="FFFFFF"/>
              </a:solidFill>
              <a:ln w="0" cap="flat">
                <a:solidFill>
                  <a:srgbClr val="FFFFFF"/>
                </a:solidFill>
                <a:prstDash val="solid"/>
                <a:round/>
                <a:headEnd/>
                <a:tailEnd/>
              </a:ln>
            </p:spPr>
            <p:txBody>
              <a:bodyPr/>
              <a:lstStyle/>
              <a:p>
                <a:endParaRPr lang="de-DE" dirty="0"/>
              </a:p>
            </p:txBody>
          </p:sp>
          <p:sp>
            <p:nvSpPr>
              <p:cNvPr id="6183" name="Rectangle 54"/>
              <p:cNvSpPr>
                <a:spLocks noChangeArrowheads="1"/>
              </p:cNvSpPr>
              <p:nvPr/>
            </p:nvSpPr>
            <p:spPr bwMode="gray">
              <a:xfrm>
                <a:off x="396" y="132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400" noProof="1">
                    <a:solidFill>
                      <a:srgbClr val="FFFFFF"/>
                    </a:solidFill>
                  </a:rPr>
                  <a:t>3</a:t>
                </a:r>
                <a:endParaRPr lang="de-DE" noProof="1"/>
              </a:p>
            </p:txBody>
          </p:sp>
        </p:grpSp>
        <p:sp>
          <p:nvSpPr>
            <p:cNvPr id="278583" name="Rectangle 55"/>
            <p:cNvSpPr>
              <a:spLocks noChangeArrowheads="1"/>
            </p:cNvSpPr>
            <p:nvPr/>
          </p:nvSpPr>
          <p:spPr bwMode="gray">
            <a:xfrm>
              <a:off x="198" y="980"/>
              <a:ext cx="3708" cy="267"/>
            </a:xfrm>
            <a:prstGeom prst="rect">
              <a:avLst/>
            </a:prstGeom>
            <a:solidFill>
              <a:schemeClr val="bg1">
                <a:lumMod val="85000"/>
              </a:schemeClr>
            </a:solidFill>
            <a:ln w="12700" algn="ctr">
              <a:solidFill>
                <a:srgbClr val="FFFFFF"/>
              </a:solidFill>
              <a:miter lim="800000"/>
              <a:headEnd/>
              <a:tailEnd/>
            </a:ln>
            <a:effectLst>
              <a:outerShdw dist="53882" dir="2700000" algn="ctr" rotWithShape="0">
                <a:srgbClr val="808080">
                  <a:alpha val="50000"/>
                </a:srgbClr>
              </a:outerShdw>
            </a:effectLst>
          </p:spPr>
          <p:txBody>
            <a:bodyPr wrap="none" anchor="ctr"/>
            <a:lstStyle/>
            <a:p>
              <a:pPr algn="ctr" eaLnBrk="0" hangingPunct="0">
                <a:defRPr/>
              </a:pPr>
              <a:r>
                <a:rPr lang="de-DE" sz="1600" b="1" noProof="1">
                  <a:solidFill>
                    <a:schemeClr val="accent1">
                      <a:lumMod val="75000"/>
                    </a:schemeClr>
                  </a:solidFill>
                </a:rPr>
                <a:t>Nachhaltige Arbeitsmarktintegration </a:t>
              </a:r>
              <a:r>
                <a:rPr lang="de-DE" sz="1000" b="1" noProof="1">
                  <a:solidFill>
                    <a:schemeClr val="accent1">
                      <a:lumMod val="75000"/>
                    </a:schemeClr>
                  </a:solidFill>
                </a:rPr>
                <a:t>Kontinuität durch Resilienz (Widerstandskraft)</a:t>
              </a:r>
            </a:p>
            <a:p>
              <a:pPr algn="ctr" eaLnBrk="0" hangingPunct="0">
                <a:defRPr/>
              </a:pPr>
              <a:endParaRPr lang="de-DE" sz="800" b="1" noProof="1">
                <a:solidFill>
                  <a:schemeClr val="accent1">
                    <a:lumMod val="75000"/>
                  </a:schemeClr>
                </a:solidFill>
              </a:endParaRPr>
            </a:p>
          </p:txBody>
        </p:sp>
        <p:sp>
          <p:nvSpPr>
            <p:cNvPr id="6176" name="Rectangle 58"/>
            <p:cNvSpPr>
              <a:spLocks noChangeArrowheads="1"/>
            </p:cNvSpPr>
            <p:nvPr/>
          </p:nvSpPr>
          <p:spPr bwMode="gray">
            <a:xfrm>
              <a:off x="1470" y="311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noProof="1"/>
            </a:p>
          </p:txBody>
        </p:sp>
        <p:cxnSp>
          <p:nvCxnSpPr>
            <p:cNvPr id="6177" name="AutoShape 59"/>
            <p:cNvCxnSpPr>
              <a:cxnSpLocks noChangeShapeType="1"/>
              <a:stCxn id="278567" idx="1"/>
            </p:cNvCxnSpPr>
            <p:nvPr/>
          </p:nvCxnSpPr>
          <p:spPr bwMode="gray">
            <a:xfrm rot="10800000">
              <a:off x="977" y="2450"/>
              <a:ext cx="167" cy="359"/>
            </a:xfrm>
            <a:prstGeom prst="bentConnector2">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8" name="AutoShape 61"/>
            <p:cNvCxnSpPr>
              <a:cxnSpLocks noChangeShapeType="1"/>
            </p:cNvCxnSpPr>
            <p:nvPr/>
          </p:nvCxnSpPr>
          <p:spPr bwMode="gray">
            <a:xfrm rot="10800000">
              <a:off x="517" y="1854"/>
              <a:ext cx="264" cy="289"/>
            </a:xfrm>
            <a:prstGeom prst="bentConnector2">
              <a:avLst/>
            </a:prstGeom>
            <a:noFill/>
            <a:ln w="3810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9" name="AutoShape 62"/>
            <p:cNvCxnSpPr>
              <a:cxnSpLocks noChangeShapeType="1"/>
            </p:cNvCxnSpPr>
            <p:nvPr/>
          </p:nvCxnSpPr>
          <p:spPr bwMode="gray">
            <a:xfrm rot="5400000" flipH="1">
              <a:off x="172" y="1293"/>
              <a:ext cx="289" cy="198"/>
            </a:xfrm>
            <a:prstGeom prst="bentConnector3">
              <a:avLst>
                <a:gd name="adj1" fmla="val -5537"/>
              </a:avLst>
            </a:prstGeom>
            <a:noFill/>
            <a:ln w="3810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147" name="AutoShape 59"/>
          <p:cNvCxnSpPr>
            <a:cxnSpLocks noChangeShapeType="1"/>
          </p:cNvCxnSpPr>
          <p:nvPr/>
        </p:nvCxnSpPr>
        <p:spPr bwMode="gray">
          <a:xfrm rot="10800000">
            <a:off x="992188" y="2957513"/>
            <a:ext cx="279400" cy="525462"/>
          </a:xfrm>
          <a:prstGeom prst="bentConnector2">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8" name="AutoShape 59"/>
          <p:cNvCxnSpPr>
            <a:cxnSpLocks noChangeShapeType="1"/>
            <a:stCxn id="278559" idx="1"/>
          </p:cNvCxnSpPr>
          <p:nvPr/>
        </p:nvCxnSpPr>
        <p:spPr bwMode="gray">
          <a:xfrm rot="10800000">
            <a:off x="406400" y="2005013"/>
            <a:ext cx="252413" cy="565150"/>
          </a:xfrm>
          <a:prstGeom prst="bentConnector2">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9" name="AutoShape 28"/>
          <p:cNvCxnSpPr>
            <a:cxnSpLocks noChangeShapeType="1"/>
          </p:cNvCxnSpPr>
          <p:nvPr/>
        </p:nvCxnSpPr>
        <p:spPr bwMode="gray">
          <a:xfrm rot="16200000" flipH="1">
            <a:off x="6784975" y="2689225"/>
            <a:ext cx="400050" cy="381000"/>
          </a:xfrm>
          <a:prstGeom prst="bentConnector3">
            <a:avLst>
              <a:gd name="adj1" fmla="val 2380"/>
            </a:avLst>
          </a:prstGeom>
          <a:noFill/>
          <a:ln w="38100">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0" name="AutoShape 28"/>
          <p:cNvCxnSpPr>
            <a:cxnSpLocks noChangeShapeType="1"/>
          </p:cNvCxnSpPr>
          <p:nvPr/>
        </p:nvCxnSpPr>
        <p:spPr bwMode="gray">
          <a:xfrm rot="16200000" flipH="1">
            <a:off x="6206115" y="1721346"/>
            <a:ext cx="400050" cy="381000"/>
          </a:xfrm>
          <a:prstGeom prst="bentConnector3">
            <a:avLst>
              <a:gd name="adj1" fmla="val 2380"/>
            </a:avLst>
          </a:prstGeom>
          <a:noFill/>
          <a:ln w="38100">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1" name="Textfeld 6"/>
          <p:cNvSpPr txBox="1">
            <a:spLocks noChangeArrowheads="1"/>
          </p:cNvSpPr>
          <p:nvPr/>
        </p:nvSpPr>
        <p:spPr bwMode="auto">
          <a:xfrm>
            <a:off x="211138" y="5963759"/>
            <a:ext cx="8616821" cy="517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dirty="0">
              <a:solidFill>
                <a:schemeClr val="bg1"/>
              </a:solidFill>
              <a:cs typeface="Arial" charset="0"/>
            </a:endParaRPr>
          </a:p>
        </p:txBody>
      </p:sp>
      <p:sp>
        <p:nvSpPr>
          <p:cNvPr id="6152" name="Textfeld 41"/>
          <p:cNvSpPr txBox="1">
            <a:spLocks noChangeArrowheads="1"/>
          </p:cNvSpPr>
          <p:nvPr/>
        </p:nvSpPr>
        <p:spPr bwMode="auto">
          <a:xfrm>
            <a:off x="211138" y="6410325"/>
            <a:ext cx="23558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sz="800" dirty="0">
                <a:cs typeface="Arial" charset="0"/>
              </a:rPr>
              <a:t>Dipl. Soz.-Wiss. Henryk Cichowski  </a:t>
            </a:r>
            <a:r>
              <a:rPr lang="de-DE" sz="800" dirty="0" smtClean="0">
                <a:cs typeface="Arial" charset="0"/>
              </a:rPr>
              <a:t>Mai 2012</a:t>
            </a:r>
            <a:endParaRPr lang="de-DE" sz="800" dirty="0">
              <a:cs typeface="Arial" charset="0"/>
            </a:endParaRPr>
          </a:p>
        </p:txBody>
      </p:sp>
      <p:cxnSp>
        <p:nvCxnSpPr>
          <p:cNvPr id="14" name="Gerade Verbindung 13"/>
          <p:cNvCxnSpPr/>
          <p:nvPr/>
        </p:nvCxnSpPr>
        <p:spPr>
          <a:xfrm flipV="1">
            <a:off x="7983760" y="1875168"/>
            <a:ext cx="0" cy="305276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a:off x="6751638" y="1875168"/>
            <a:ext cx="121920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155" name="Textfeld 17"/>
          <p:cNvSpPr txBox="1">
            <a:spLocks noChangeArrowheads="1"/>
          </p:cNvSpPr>
          <p:nvPr/>
        </p:nvSpPr>
        <p:spPr bwMode="auto">
          <a:xfrm>
            <a:off x="6665913" y="1584325"/>
            <a:ext cx="175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sz="1200" dirty="0">
                <a:solidFill>
                  <a:srgbClr val="0070C0"/>
                </a:solidFill>
              </a:rPr>
              <a:t>Willenskraft (Volition)</a:t>
            </a:r>
          </a:p>
        </p:txBody>
      </p:sp>
      <p:sp>
        <p:nvSpPr>
          <p:cNvPr id="6156" name="Textfeld 18"/>
          <p:cNvSpPr txBox="1">
            <a:spLocks noChangeArrowheads="1"/>
          </p:cNvSpPr>
          <p:nvPr/>
        </p:nvSpPr>
        <p:spPr bwMode="auto">
          <a:xfrm>
            <a:off x="7970838" y="4320877"/>
            <a:ext cx="696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sz="1000" dirty="0"/>
              <a:t>Emotion</a:t>
            </a:r>
          </a:p>
        </p:txBody>
      </p:sp>
      <p:sp>
        <p:nvSpPr>
          <p:cNvPr id="6157" name="Textfeld 19"/>
          <p:cNvSpPr txBox="1">
            <a:spLocks noChangeArrowheads="1"/>
          </p:cNvSpPr>
          <p:nvPr/>
        </p:nvSpPr>
        <p:spPr bwMode="auto">
          <a:xfrm>
            <a:off x="7962900" y="3865265"/>
            <a:ext cx="1409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sz="1000" dirty="0"/>
              <a:t>Motivation</a:t>
            </a:r>
          </a:p>
        </p:txBody>
      </p:sp>
      <p:sp>
        <p:nvSpPr>
          <p:cNvPr id="6158" name="Textfeld 21"/>
          <p:cNvSpPr txBox="1">
            <a:spLocks noChangeArrowheads="1"/>
          </p:cNvSpPr>
          <p:nvPr/>
        </p:nvSpPr>
        <p:spPr bwMode="auto">
          <a:xfrm>
            <a:off x="7962900" y="3349327"/>
            <a:ext cx="873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sz="1000" dirty="0"/>
              <a:t>Einstellung</a:t>
            </a:r>
          </a:p>
        </p:txBody>
      </p:sp>
      <p:sp>
        <p:nvSpPr>
          <p:cNvPr id="6159" name="Textfeld 23"/>
          <p:cNvSpPr txBox="1">
            <a:spLocks noChangeArrowheads="1"/>
          </p:cNvSpPr>
          <p:nvPr/>
        </p:nvSpPr>
        <p:spPr bwMode="auto">
          <a:xfrm>
            <a:off x="7962900" y="2860377"/>
            <a:ext cx="11858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sz="1000" dirty="0"/>
              <a:t>Selbststeuerung</a:t>
            </a:r>
          </a:p>
        </p:txBody>
      </p:sp>
      <p:sp>
        <p:nvSpPr>
          <p:cNvPr id="6160" name="Textfeld 24"/>
          <p:cNvSpPr txBox="1">
            <a:spLocks noChangeArrowheads="1"/>
          </p:cNvSpPr>
          <p:nvPr/>
        </p:nvSpPr>
        <p:spPr bwMode="auto">
          <a:xfrm>
            <a:off x="7940675" y="2419052"/>
            <a:ext cx="1168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sz="1000" dirty="0"/>
              <a:t>Standhaftigkeit</a:t>
            </a:r>
          </a:p>
        </p:txBody>
      </p:sp>
      <p:sp>
        <p:nvSpPr>
          <p:cNvPr id="6161" name="Textfeld 25"/>
          <p:cNvSpPr txBox="1">
            <a:spLocks noChangeArrowheads="1"/>
          </p:cNvSpPr>
          <p:nvPr/>
        </p:nvSpPr>
        <p:spPr bwMode="auto">
          <a:xfrm>
            <a:off x="7939088" y="1988840"/>
            <a:ext cx="7762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sz="1000" dirty="0"/>
              <a:t>Handlung</a:t>
            </a:r>
          </a:p>
        </p:txBody>
      </p:sp>
      <p:sp>
        <p:nvSpPr>
          <p:cNvPr id="71" name="Pfeil nach oben 70"/>
          <p:cNvSpPr/>
          <p:nvPr/>
        </p:nvSpPr>
        <p:spPr>
          <a:xfrm>
            <a:off x="8221663" y="4091682"/>
            <a:ext cx="158750" cy="265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800" dirty="0"/>
          </a:p>
        </p:txBody>
      </p:sp>
      <p:sp>
        <p:nvSpPr>
          <p:cNvPr id="72" name="Pfeil nach oben 71"/>
          <p:cNvSpPr/>
          <p:nvPr/>
        </p:nvSpPr>
        <p:spPr>
          <a:xfrm>
            <a:off x="8216900" y="3594794"/>
            <a:ext cx="157163" cy="266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800" dirty="0"/>
          </a:p>
        </p:txBody>
      </p:sp>
      <p:sp>
        <p:nvSpPr>
          <p:cNvPr id="73" name="Pfeil nach oben 72"/>
          <p:cNvSpPr/>
          <p:nvPr/>
        </p:nvSpPr>
        <p:spPr>
          <a:xfrm>
            <a:off x="8208963" y="3067744"/>
            <a:ext cx="158750" cy="266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800" dirty="0"/>
          </a:p>
        </p:txBody>
      </p:sp>
      <p:sp>
        <p:nvSpPr>
          <p:cNvPr id="74" name="Pfeil nach oben 73"/>
          <p:cNvSpPr/>
          <p:nvPr/>
        </p:nvSpPr>
        <p:spPr>
          <a:xfrm>
            <a:off x="8216900" y="2613719"/>
            <a:ext cx="157163" cy="266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800" dirty="0"/>
          </a:p>
        </p:txBody>
      </p:sp>
      <p:sp>
        <p:nvSpPr>
          <p:cNvPr id="75" name="Pfeil nach oben 74"/>
          <p:cNvSpPr/>
          <p:nvPr/>
        </p:nvSpPr>
        <p:spPr>
          <a:xfrm>
            <a:off x="8212138" y="2185094"/>
            <a:ext cx="158750" cy="2651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800" dirty="0"/>
          </a:p>
        </p:txBody>
      </p:sp>
      <p:sp>
        <p:nvSpPr>
          <p:cNvPr id="76" name="Pfeil nach oben 75"/>
          <p:cNvSpPr/>
          <p:nvPr/>
        </p:nvSpPr>
        <p:spPr>
          <a:xfrm>
            <a:off x="8208963" y="4582219"/>
            <a:ext cx="158750" cy="266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800" dirty="0"/>
          </a:p>
        </p:txBody>
      </p:sp>
      <p:sp>
        <p:nvSpPr>
          <p:cNvPr id="6168" name="Textfeld 1"/>
          <p:cNvSpPr txBox="1">
            <a:spLocks noChangeArrowheads="1"/>
          </p:cNvSpPr>
          <p:nvPr/>
        </p:nvSpPr>
        <p:spPr bwMode="auto">
          <a:xfrm>
            <a:off x="300038" y="768350"/>
            <a:ext cx="7424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sz="2400" noProof="1">
                <a:solidFill>
                  <a:srgbClr val="FF0000"/>
                </a:solidFill>
                <a:cs typeface="Arial" charset="0"/>
              </a:rPr>
              <a:t>Stark im Arbeitsleben      </a:t>
            </a:r>
            <a:r>
              <a:rPr lang="de-DE" dirty="0"/>
              <a:t>„nur“  3 Schritte zur Integration  </a:t>
            </a:r>
          </a:p>
        </p:txBody>
      </p:sp>
      <p:sp>
        <p:nvSpPr>
          <p:cNvPr id="3" name="Textfeld 2"/>
          <p:cNvSpPr txBox="1"/>
          <p:nvPr/>
        </p:nvSpPr>
        <p:spPr>
          <a:xfrm>
            <a:off x="323528" y="168185"/>
            <a:ext cx="2343783" cy="461665"/>
          </a:xfrm>
          <a:prstGeom prst="rect">
            <a:avLst/>
          </a:prstGeom>
          <a:noFill/>
        </p:spPr>
        <p:txBody>
          <a:bodyPr wrap="none" rtlCol="0">
            <a:spAutoFit/>
          </a:bodyPr>
          <a:lstStyle/>
          <a:p>
            <a:r>
              <a:rPr lang="de-DE" sz="2400" b="1" dirty="0" smtClean="0"/>
              <a:t>Herausforderung</a:t>
            </a:r>
            <a:endParaRPr lang="de-DE" sz="2400" b="1" dirty="0"/>
          </a:p>
        </p:txBody>
      </p:sp>
    </p:spTree>
    <p:custDataLst>
      <p:tags r:id="rId1"/>
    </p:custDataLst>
    <p:extLst>
      <p:ext uri="{BB962C8B-B14F-4D97-AF65-F5344CB8AC3E}">
        <p14:creationId xmlns:p14="http://schemas.microsoft.com/office/powerpoint/2010/main" val="242764252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27584" y="620688"/>
            <a:ext cx="7704856" cy="6370975"/>
          </a:xfrm>
          <a:prstGeom prst="rect">
            <a:avLst/>
          </a:prstGeom>
        </p:spPr>
        <p:txBody>
          <a:bodyPr wrap="square">
            <a:spAutoFit/>
          </a:bodyPr>
          <a:lstStyle/>
          <a:p>
            <a:r>
              <a:rPr lang="de-DE" sz="2000" b="1" dirty="0" smtClean="0"/>
              <a:t>Wissenschaftlicher Hintergrund</a:t>
            </a:r>
            <a:r>
              <a:rPr lang="de-DE" sz="2000" b="1" dirty="0"/>
              <a:t>:</a:t>
            </a:r>
          </a:p>
          <a:p>
            <a:r>
              <a:rPr lang="de-DE" sz="1200" b="1" dirty="0"/>
              <a:t> </a:t>
            </a:r>
          </a:p>
          <a:p>
            <a:r>
              <a:rPr lang="de-DE" sz="1200" dirty="0"/>
              <a:t>„Empowerment beschreibt Mut machende Prozesse der Selbstbemächtigung, in denen Menschen in Situationen des Mangels, der Benachteiligung oder der gesellschaftlichen Ausgrenzung beginnen, ihre </a:t>
            </a:r>
            <a:r>
              <a:rPr lang="de-DE" b="1" dirty="0">
                <a:solidFill>
                  <a:srgbClr val="FF0000"/>
                </a:solidFill>
              </a:rPr>
              <a:t>Angelegenheiten selbst in die Hand zu nehmen</a:t>
            </a:r>
            <a:r>
              <a:rPr lang="de-DE" sz="1200" dirty="0"/>
              <a:t>, in denen sie sich ihrer Fähigkeiten bewusst werden, eigene Kräfte entwickeln und ihre individuellen und kollektiven Ressourcen zu einer selbstbestimmten Lebensführung nutzen lernen. Empowerment - auf eine kurze Formel gebracht - zielt auf </a:t>
            </a:r>
            <a:r>
              <a:rPr lang="de-DE" sz="1200" i="1" dirty="0"/>
              <a:t>die (Wieder-)Herstellung von Selbstbestimmung über die Umstände des eigenen Alltags. </a:t>
            </a:r>
            <a:r>
              <a:rPr lang="de-DE" sz="1200" dirty="0"/>
              <a:t>In der Literatur lassen sich zwei Lesarten von Empowerment unterscheiden:</a:t>
            </a:r>
          </a:p>
          <a:p>
            <a:r>
              <a:rPr lang="de-DE" sz="1200" dirty="0"/>
              <a:t> </a:t>
            </a:r>
          </a:p>
          <a:p>
            <a:r>
              <a:rPr lang="de-DE" b="1" i="1" dirty="0">
                <a:solidFill>
                  <a:srgbClr val="FF0000"/>
                </a:solidFill>
              </a:rPr>
              <a:t>(1)</a:t>
            </a:r>
            <a:r>
              <a:rPr lang="de-DE" i="1" dirty="0"/>
              <a:t> </a:t>
            </a:r>
            <a:r>
              <a:rPr lang="de-DE" sz="1200" i="1" dirty="0"/>
              <a:t>Empowerment als </a:t>
            </a:r>
            <a:r>
              <a:rPr lang="de-DE" b="1" i="1" dirty="0">
                <a:solidFill>
                  <a:srgbClr val="FF0000"/>
                </a:solidFill>
              </a:rPr>
              <a:t>Selbstbemächtigung</a:t>
            </a:r>
            <a:r>
              <a:rPr lang="de-DE" i="1" dirty="0">
                <a:solidFill>
                  <a:srgbClr val="FF0000"/>
                </a:solidFill>
              </a:rPr>
              <a:t> </a:t>
            </a:r>
            <a:r>
              <a:rPr lang="de-DE" sz="1200" i="1" dirty="0"/>
              <a:t>problembetroffener Personen</a:t>
            </a:r>
            <a:endParaRPr lang="de-DE" sz="1200" dirty="0"/>
          </a:p>
          <a:p>
            <a:r>
              <a:rPr lang="de-DE" sz="1200" dirty="0"/>
              <a:t>Definitionen in diesem ersten Wortsinn betonen die </a:t>
            </a:r>
            <a:r>
              <a:rPr lang="de-DE" sz="1200" i="1" dirty="0"/>
              <a:t>aktive Aneignung von Macht, Kraft, Gestaltungsvermögen </a:t>
            </a:r>
            <a:r>
              <a:rPr lang="de-DE" sz="1200" dirty="0"/>
              <a:t>durch die von Machtlosigkeit und Ohnmacht Betroffenen selbst. Empowerment wird hier beschrieben als ein Prozess der Selbst-Bemächtigung und der Selbst- Aneignung von Lebenskräften durch die Betroffenen selbst. Empowerment bezeichnet hier</a:t>
            </a:r>
          </a:p>
          <a:p>
            <a:r>
              <a:rPr lang="de-DE" sz="1200" dirty="0"/>
              <a:t>also </a:t>
            </a:r>
            <a:r>
              <a:rPr lang="de-DE" sz="1200" i="1" dirty="0"/>
              <a:t>einen selbstinitiierten und eigengesteuerten Prozess der (Wieder-)Herstellung von </a:t>
            </a:r>
            <a:r>
              <a:rPr lang="de-DE" b="1" i="1" dirty="0">
                <a:solidFill>
                  <a:srgbClr val="FF0000"/>
                </a:solidFill>
              </a:rPr>
              <a:t>Selbstbestimmung und Autonomie in der Gestaltung des eigenen Lebens</a:t>
            </a:r>
            <a:r>
              <a:rPr lang="de-DE" sz="1200" i="1" dirty="0"/>
              <a:t>. </a:t>
            </a:r>
            <a:r>
              <a:rPr lang="de-DE" sz="1200" dirty="0"/>
              <a:t>Diese Definition betont somit den Aspekt der Selbsthilfe und der aktiven Selbstorganisation der Betroffenen. Sie findet sich vor allem im Kontext von Projekten und Initiativen, die in der Tradition der Selbsthilfe-Bewegung </a:t>
            </a:r>
            <a:r>
              <a:rPr lang="de-DE" sz="1200" dirty="0" smtClean="0"/>
              <a:t>(Independent-Living-Bewegung</a:t>
            </a:r>
            <a:r>
              <a:rPr lang="de-DE" sz="1200" dirty="0"/>
              <a:t>; People First) stehen.</a:t>
            </a:r>
          </a:p>
          <a:p>
            <a:r>
              <a:rPr lang="de-DE" sz="1200" dirty="0"/>
              <a:t> </a:t>
            </a:r>
          </a:p>
          <a:p>
            <a:r>
              <a:rPr lang="de-DE" b="1" i="1" dirty="0">
                <a:solidFill>
                  <a:srgbClr val="FF0000"/>
                </a:solidFill>
              </a:rPr>
              <a:t>(2)</a:t>
            </a:r>
            <a:r>
              <a:rPr lang="de-DE" b="1" i="1" dirty="0"/>
              <a:t> </a:t>
            </a:r>
            <a:r>
              <a:rPr lang="de-DE" sz="1200" i="1" dirty="0"/>
              <a:t>Empowerment als </a:t>
            </a:r>
            <a:r>
              <a:rPr lang="de-DE" b="1" i="1" dirty="0">
                <a:solidFill>
                  <a:srgbClr val="FF0000"/>
                </a:solidFill>
              </a:rPr>
              <a:t>professionelle Unterstützung von Selbstbestimmung</a:t>
            </a:r>
            <a:endParaRPr lang="de-DE" b="1" dirty="0">
              <a:solidFill>
                <a:srgbClr val="FF0000"/>
              </a:solidFill>
            </a:endParaRPr>
          </a:p>
          <a:p>
            <a:r>
              <a:rPr lang="de-DE" sz="1200" dirty="0"/>
              <a:t>Definitionen, die aus der Tradition der professionellen psychosozialen Arbeit entstammen, betonen hingegen die Aspekte der </a:t>
            </a:r>
            <a:r>
              <a:rPr lang="de-DE" sz="1200" i="1" dirty="0"/>
              <a:t>Unterstützung und der Förderung von Selbstbestimmung durch berufliche Helfer. </a:t>
            </a:r>
            <a:r>
              <a:rPr lang="de-DE" sz="1200" dirty="0"/>
              <a:t>Der Blick richtet sich hier also auf die Seite der Mitarbeiter psychosozialer Dienste, die Prozesse der (Wieder-)Aneignung von Selbstgestaltungskräften anregen,</a:t>
            </a:r>
          </a:p>
          <a:p>
            <a:r>
              <a:rPr lang="de-DE" sz="1200" dirty="0"/>
              <a:t>fördern und unterstützen. Empowerment ist in diesem Wortsinn das Kürzel für eine psychosoziale Praxis, deren Handlungsziel es ist, Menschen bei der selbstbestimmten Bewältigung von Lebensaufgaben eine begleitende Unterstützung zu geben. Empowerment- Prozesse haben eine Langzeitwirkung. Sie produzieren </a:t>
            </a:r>
            <a:r>
              <a:rPr lang="de-DE" sz="1200" i="1" dirty="0"/>
              <a:t>eine Basissicherheit im Hinblick auf personale Lebensgestaltung und soziale Einbindung, </a:t>
            </a:r>
            <a:r>
              <a:rPr lang="de-DE" sz="1200" dirty="0"/>
              <a:t>die für die betroffenen Menschen eine motivationale Kraft für die Veränderung ihrer Lebenskurse sein kann.“</a:t>
            </a:r>
            <a:r>
              <a:rPr lang="de-DE" sz="1200" i="1" dirty="0"/>
              <a:t> </a:t>
            </a:r>
            <a:endParaRPr lang="de-DE" sz="1200" dirty="0"/>
          </a:p>
          <a:p>
            <a:r>
              <a:rPr lang="de-DE" sz="1200" i="1" dirty="0"/>
              <a:t/>
            </a:r>
            <a:br>
              <a:rPr lang="de-DE" sz="1200" i="1" dirty="0"/>
            </a:br>
            <a:r>
              <a:rPr lang="de-DE" sz="900" b="1" dirty="0"/>
              <a:t>Prof. Dr. Norbert Herriger; Empowerment in der Arbeit mit Menschen; </a:t>
            </a:r>
            <a:br>
              <a:rPr lang="de-DE" sz="900" b="1" dirty="0"/>
            </a:br>
            <a:r>
              <a:rPr lang="de-DE" sz="900" b="1" dirty="0"/>
              <a:t>Eine kritische Reflexion; Fachtagung „Inklusion“, Der Paritätische; Rendsburg, den 4. November 2009</a:t>
            </a:r>
          </a:p>
          <a:p>
            <a:r>
              <a:rPr lang="de-DE" sz="1000" b="1" dirty="0"/>
              <a:t> </a:t>
            </a:r>
          </a:p>
        </p:txBody>
      </p:sp>
      <p:sp>
        <p:nvSpPr>
          <p:cNvPr id="3" name="Textfeld 2"/>
          <p:cNvSpPr txBox="1"/>
          <p:nvPr/>
        </p:nvSpPr>
        <p:spPr>
          <a:xfrm>
            <a:off x="7559912" y="6642556"/>
            <a:ext cx="1611339" cy="215444"/>
          </a:xfrm>
          <a:prstGeom prst="rect">
            <a:avLst/>
          </a:prstGeom>
          <a:noFill/>
        </p:spPr>
        <p:txBody>
          <a:bodyPr wrap="none" rtlCol="0">
            <a:spAutoFit/>
          </a:bodyPr>
          <a:lstStyle/>
          <a:p>
            <a:r>
              <a:rPr lang="de-DE" sz="800" b="1" dirty="0" smtClean="0"/>
              <a:t>Dipl. Soz.-Wiss. Henryk </a:t>
            </a:r>
            <a:r>
              <a:rPr lang="de-DE" sz="800" b="1" dirty="0"/>
              <a:t>C</a:t>
            </a:r>
            <a:r>
              <a:rPr lang="de-DE" sz="800" b="1" dirty="0" smtClean="0"/>
              <a:t>ichowski</a:t>
            </a:r>
            <a:endParaRPr lang="de-DE" sz="800" b="1" dirty="0"/>
          </a:p>
        </p:txBody>
      </p:sp>
    </p:spTree>
    <p:custDataLst>
      <p:tags r:id="rId1"/>
    </p:custDataLst>
    <p:extLst>
      <p:ext uri="{BB962C8B-B14F-4D97-AF65-F5344CB8AC3E}">
        <p14:creationId xmlns:p14="http://schemas.microsoft.com/office/powerpoint/2010/main" val="1433286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1340768"/>
            <a:ext cx="9108504" cy="5040559"/>
          </a:xfrm>
          <a:prstGeom prst="rect">
            <a:avLst/>
          </a:prstGeom>
          <a:noFill/>
        </p:spPr>
      </p:pic>
      <p:sp>
        <p:nvSpPr>
          <p:cNvPr id="3" name="Textfeld 2"/>
          <p:cNvSpPr txBox="1"/>
          <p:nvPr/>
        </p:nvSpPr>
        <p:spPr>
          <a:xfrm>
            <a:off x="179512" y="764704"/>
            <a:ext cx="8514447" cy="369332"/>
          </a:xfrm>
          <a:prstGeom prst="rect">
            <a:avLst/>
          </a:prstGeom>
          <a:noFill/>
        </p:spPr>
        <p:txBody>
          <a:bodyPr wrap="none" rtlCol="0">
            <a:spAutoFit/>
          </a:bodyPr>
          <a:lstStyle/>
          <a:p>
            <a:r>
              <a:rPr lang="de-DE" b="1" dirty="0" smtClean="0"/>
              <a:t>Grundannahme </a:t>
            </a:r>
            <a:r>
              <a:rPr lang="de-DE" sz="1200" b="1" dirty="0" smtClean="0"/>
              <a:t> -Jeder Mensch kann etwas! - Jeder Mensch wird gebraucht! - Jeder Mensch ist wichtig! - Menschenstärken</a:t>
            </a:r>
            <a:endParaRPr lang="de-DE" sz="1200" b="1" dirty="0"/>
          </a:p>
        </p:txBody>
      </p:sp>
      <p:sp>
        <p:nvSpPr>
          <p:cNvPr id="4" name="Textfeld 3"/>
          <p:cNvSpPr txBox="1"/>
          <p:nvPr/>
        </p:nvSpPr>
        <p:spPr>
          <a:xfrm>
            <a:off x="7559912" y="6642556"/>
            <a:ext cx="1616148" cy="215444"/>
          </a:xfrm>
          <a:prstGeom prst="rect">
            <a:avLst/>
          </a:prstGeom>
          <a:noFill/>
        </p:spPr>
        <p:txBody>
          <a:bodyPr wrap="none" rtlCol="0">
            <a:spAutoFit/>
          </a:bodyPr>
          <a:lstStyle/>
          <a:p>
            <a:r>
              <a:rPr lang="de-DE" sz="800" b="1" dirty="0" smtClean="0"/>
              <a:t>Dipl. Soz.-Wiss. Henryk </a:t>
            </a:r>
            <a:r>
              <a:rPr lang="de-DE" sz="800" b="1" dirty="0"/>
              <a:t>C</a:t>
            </a:r>
            <a:r>
              <a:rPr lang="de-DE" sz="800" b="1" dirty="0" smtClean="0"/>
              <a:t>ichowski</a:t>
            </a:r>
            <a:endParaRPr lang="de-DE" sz="800" b="1" dirty="0"/>
          </a:p>
        </p:txBody>
      </p:sp>
    </p:spTree>
    <p:custDataLst>
      <p:tags r:id="rId1"/>
    </p:custDataLst>
    <p:extLst>
      <p:ext uri="{BB962C8B-B14F-4D97-AF65-F5344CB8AC3E}">
        <p14:creationId xmlns:p14="http://schemas.microsoft.com/office/powerpoint/2010/main" val="2228375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ichowski\Desktop\Interaktionskontext Empowermen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94" y="1268759"/>
            <a:ext cx="9837338" cy="3941515"/>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805557" y="611069"/>
            <a:ext cx="7020192" cy="369332"/>
          </a:xfrm>
          <a:prstGeom prst="rect">
            <a:avLst/>
          </a:prstGeom>
          <a:noFill/>
        </p:spPr>
        <p:txBody>
          <a:bodyPr wrap="none" rtlCol="0">
            <a:spAutoFit/>
          </a:bodyPr>
          <a:lstStyle/>
          <a:p>
            <a:r>
              <a:rPr lang="de-DE" b="1" dirty="0" smtClean="0"/>
              <a:t>Beziehung / Rollen  </a:t>
            </a:r>
            <a:r>
              <a:rPr lang="de-DE" sz="1200" b="1" dirty="0" smtClean="0"/>
              <a:t>- Dialog auf Augenhöhe  (angstfrei, vertrauensvoll und offen kommunizieren) -</a:t>
            </a:r>
            <a:endParaRPr lang="de-DE" sz="1200" b="1" dirty="0"/>
          </a:p>
        </p:txBody>
      </p:sp>
    </p:spTree>
    <p:custDataLst>
      <p:tags r:id="rId1"/>
    </p:custDataLst>
    <p:extLst>
      <p:ext uri="{BB962C8B-B14F-4D97-AF65-F5344CB8AC3E}">
        <p14:creationId xmlns:p14="http://schemas.microsoft.com/office/powerpoint/2010/main" val="4004483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3">
            <a:extLst>
              <a:ext uri="{28A0092B-C50C-407E-A947-70E740481C1C}">
                <a14:useLocalDpi xmlns:a14="http://schemas.microsoft.com/office/drawing/2010/main" val="0"/>
              </a:ext>
            </a:extLst>
          </a:blip>
          <a:stretch>
            <a:fillRect/>
          </a:stretch>
        </p:blipFill>
        <p:spPr>
          <a:xfrm>
            <a:off x="539552" y="1494076"/>
            <a:ext cx="7344816" cy="4671228"/>
          </a:xfrm>
          <a:prstGeom prst="rect">
            <a:avLst/>
          </a:prstGeom>
        </p:spPr>
      </p:pic>
      <p:sp>
        <p:nvSpPr>
          <p:cNvPr id="3" name="Textfeld 2"/>
          <p:cNvSpPr txBox="1"/>
          <p:nvPr/>
        </p:nvSpPr>
        <p:spPr>
          <a:xfrm>
            <a:off x="649877" y="1124744"/>
            <a:ext cx="4957704" cy="369332"/>
          </a:xfrm>
          <a:prstGeom prst="rect">
            <a:avLst/>
          </a:prstGeom>
          <a:noFill/>
        </p:spPr>
        <p:txBody>
          <a:bodyPr wrap="none" rtlCol="0">
            <a:spAutoFit/>
          </a:bodyPr>
          <a:lstStyle/>
          <a:p>
            <a:r>
              <a:rPr lang="de-DE" b="1" dirty="0" smtClean="0"/>
              <a:t>Lösungskontext </a:t>
            </a:r>
            <a:r>
              <a:rPr lang="de-DE" sz="1200" b="1" dirty="0" smtClean="0"/>
              <a:t>- Lernen, das Leben selbst in die Hand zu nehmen -</a:t>
            </a:r>
            <a:endParaRPr lang="de-DE" sz="1200" b="1" dirty="0"/>
          </a:p>
        </p:txBody>
      </p:sp>
      <p:sp>
        <p:nvSpPr>
          <p:cNvPr id="7" name="Textfeld 6"/>
          <p:cNvSpPr txBox="1"/>
          <p:nvPr/>
        </p:nvSpPr>
        <p:spPr>
          <a:xfrm>
            <a:off x="1331640" y="6237312"/>
            <a:ext cx="5904656" cy="276999"/>
          </a:xfrm>
          <a:prstGeom prst="rect">
            <a:avLst/>
          </a:prstGeom>
          <a:solidFill>
            <a:schemeClr val="bg1">
              <a:lumMod val="95000"/>
            </a:schemeClr>
          </a:solidFill>
          <a:ln w="9525">
            <a:solidFill>
              <a:schemeClr val="accent1"/>
            </a:solidFill>
            <a:prstDash val="lgDashDot"/>
          </a:ln>
        </p:spPr>
        <p:txBody>
          <a:bodyPr wrap="square" rtlCol="0">
            <a:spAutoFit/>
          </a:bodyPr>
          <a:lstStyle/>
          <a:p>
            <a:r>
              <a:rPr lang="de-DE" sz="1200" b="1" dirty="0" smtClean="0"/>
              <a:t>Interaktionskontext</a:t>
            </a:r>
            <a:r>
              <a:rPr lang="de-DE" sz="1200" b="1" dirty="0" smtClean="0">
                <a:solidFill>
                  <a:srgbClr val="FF0000"/>
                </a:solidFill>
              </a:rPr>
              <a:t>       -   Selbstentwickler    -    Unternehmensversteher    -    Kümmerer   - </a:t>
            </a:r>
            <a:endParaRPr lang="de-DE" sz="1200" b="1" dirty="0">
              <a:solidFill>
                <a:srgbClr val="FF0000"/>
              </a:solidFill>
            </a:endParaRPr>
          </a:p>
        </p:txBody>
      </p:sp>
      <p:sp>
        <p:nvSpPr>
          <p:cNvPr id="8" name="Textfeld 7"/>
          <p:cNvSpPr txBox="1"/>
          <p:nvPr/>
        </p:nvSpPr>
        <p:spPr>
          <a:xfrm>
            <a:off x="7559912" y="6642556"/>
            <a:ext cx="1611339" cy="215444"/>
          </a:xfrm>
          <a:prstGeom prst="rect">
            <a:avLst/>
          </a:prstGeom>
          <a:noFill/>
        </p:spPr>
        <p:txBody>
          <a:bodyPr wrap="none" rtlCol="0">
            <a:spAutoFit/>
          </a:bodyPr>
          <a:lstStyle/>
          <a:p>
            <a:r>
              <a:rPr lang="de-DE" sz="800" b="1" dirty="0" smtClean="0"/>
              <a:t>Dipl. Soz.-Wiss. Henryk </a:t>
            </a:r>
            <a:r>
              <a:rPr lang="de-DE" sz="800" b="1" dirty="0"/>
              <a:t>C</a:t>
            </a:r>
            <a:r>
              <a:rPr lang="de-DE" sz="800" b="1" dirty="0" smtClean="0"/>
              <a:t>ichowski</a:t>
            </a:r>
            <a:endParaRPr lang="de-DE" sz="800" b="1" dirty="0"/>
          </a:p>
        </p:txBody>
      </p:sp>
    </p:spTree>
    <p:custDataLst>
      <p:tags r:id="rId1"/>
    </p:custDataLst>
    <p:extLst>
      <p:ext uri="{BB962C8B-B14F-4D97-AF65-F5344CB8AC3E}">
        <p14:creationId xmlns:p14="http://schemas.microsoft.com/office/powerpoint/2010/main" val="3199620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55576" y="476672"/>
            <a:ext cx="7488832" cy="6381328"/>
          </a:xfrm>
          <a:prstGeom prst="rect">
            <a:avLst/>
          </a:prstGeom>
        </p:spPr>
      </p:pic>
      <p:sp>
        <p:nvSpPr>
          <p:cNvPr id="5" name="Textfeld 4"/>
          <p:cNvSpPr txBox="1"/>
          <p:nvPr/>
        </p:nvSpPr>
        <p:spPr>
          <a:xfrm>
            <a:off x="785770" y="35332"/>
            <a:ext cx="3714222" cy="369332"/>
          </a:xfrm>
          <a:prstGeom prst="rect">
            <a:avLst/>
          </a:prstGeom>
          <a:noFill/>
        </p:spPr>
        <p:txBody>
          <a:bodyPr wrap="none" rtlCol="0">
            <a:spAutoFit/>
          </a:bodyPr>
          <a:lstStyle/>
          <a:p>
            <a:r>
              <a:rPr lang="de-DE" b="1" dirty="0" smtClean="0"/>
              <a:t>Gestaltungsprinzip </a:t>
            </a:r>
            <a:r>
              <a:rPr lang="de-DE" sz="1200" b="1" dirty="0" smtClean="0"/>
              <a:t>- teilhabende Gestaltung   </a:t>
            </a:r>
            <a:endParaRPr lang="de-DE" sz="1200" b="1" dirty="0"/>
          </a:p>
        </p:txBody>
      </p:sp>
    </p:spTree>
    <p:custDataLst>
      <p:tags r:id="rId1"/>
    </p:custDataLst>
    <p:extLst>
      <p:ext uri="{BB962C8B-B14F-4D97-AF65-F5344CB8AC3E}">
        <p14:creationId xmlns:p14="http://schemas.microsoft.com/office/powerpoint/2010/main" val="2508875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ichowski\Desktop\vom Impuls zum Coaching Gesamtdarstellung.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2792"/>
            <a:ext cx="7632848" cy="6624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059832" y="260648"/>
            <a:ext cx="5688632" cy="307777"/>
          </a:xfrm>
          <a:prstGeom prst="rect">
            <a:avLst/>
          </a:prstGeom>
          <a:noFill/>
        </p:spPr>
        <p:txBody>
          <a:bodyPr wrap="square" rtlCol="0">
            <a:spAutoFit/>
          </a:bodyPr>
          <a:lstStyle/>
          <a:p>
            <a:r>
              <a:rPr lang="de-DE" sz="1400" b="1" dirty="0" smtClean="0"/>
              <a:t>Über den Impuls zum Individual-Coaching (interaktive Wertschöpfung)</a:t>
            </a:r>
            <a:endParaRPr lang="de-DE" sz="1400" b="1" dirty="0"/>
          </a:p>
        </p:txBody>
      </p:sp>
      <p:sp>
        <p:nvSpPr>
          <p:cNvPr id="4" name="Textfeld 3"/>
          <p:cNvSpPr txBox="1"/>
          <p:nvPr/>
        </p:nvSpPr>
        <p:spPr>
          <a:xfrm>
            <a:off x="7559912" y="6642556"/>
            <a:ext cx="1611339" cy="215444"/>
          </a:xfrm>
          <a:prstGeom prst="rect">
            <a:avLst/>
          </a:prstGeom>
          <a:noFill/>
        </p:spPr>
        <p:txBody>
          <a:bodyPr wrap="none" rtlCol="0">
            <a:spAutoFit/>
          </a:bodyPr>
          <a:lstStyle/>
          <a:p>
            <a:r>
              <a:rPr lang="de-DE" sz="800" b="1" dirty="0" smtClean="0"/>
              <a:t>Dipl. Soz.-Wiss. Henryk </a:t>
            </a:r>
            <a:r>
              <a:rPr lang="de-DE" sz="800" b="1" dirty="0"/>
              <a:t>C</a:t>
            </a:r>
            <a:r>
              <a:rPr lang="de-DE" sz="800" b="1" dirty="0" smtClean="0"/>
              <a:t>ichowski</a:t>
            </a:r>
            <a:endParaRPr lang="de-DE" sz="800" b="1" dirty="0"/>
          </a:p>
        </p:txBody>
      </p:sp>
    </p:spTree>
    <p:custDataLst>
      <p:tags r:id="rId1"/>
    </p:custDataLst>
    <p:extLst>
      <p:ext uri="{BB962C8B-B14F-4D97-AF65-F5344CB8AC3E}">
        <p14:creationId xmlns:p14="http://schemas.microsoft.com/office/powerpoint/2010/main" val="35605218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494</Words>
  <Application>Microsoft Office PowerPoint</Application>
  <PresentationFormat>Bildschirmpräsentation (4:3)</PresentationFormat>
  <Paragraphs>156</Paragraphs>
  <Slides>17</Slides>
  <Notes>6</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Riskoportfolio  (Ereignisse, Verwundbarkeiten / Stressoren / Risiken / Unsicherheiten / Gefahren, …=  (Vulnerabilität) im Bereich …   &gt; Auswirkung auf die Widerstandsfähigkeit im Arbeitsleben)  1. Persönlichkeit / Psyche   2. Leistungsfähigkeit   3. Leistungsbereitschaft (Motivation / Willenskraft)   4. Zeitliche Mobilität   5. Örtliche Mobilität     6. Qualifikation  7. Gesundheit / Phsysis    8. Familie / Partnerschaft    9. Freunde / Bekannte   10. Finanzen   11.  Wohnen   12.  Einstellungen / Überzeugungen</vt:lpstr>
      <vt:lpstr>PowerPoint-Präsentation</vt:lpstr>
      <vt:lpstr>PowerPoint-Präsentation</vt:lpstr>
      <vt:lpstr>PowerPoint-Präsentation</vt:lpstr>
      <vt:lpstr>PowerPoint-Präsentation</vt:lpstr>
    </vt:vector>
  </TitlesOfParts>
  <Company>BMD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Cichowski</dc:creator>
  <cp:lastModifiedBy>Cichowski</cp:lastModifiedBy>
  <cp:revision>87</cp:revision>
  <cp:lastPrinted>2012-05-05T10:09:14Z</cp:lastPrinted>
  <dcterms:created xsi:type="dcterms:W3CDTF">2012-02-13T13:36:18Z</dcterms:created>
  <dcterms:modified xsi:type="dcterms:W3CDTF">2012-05-07T14:42:58Z</dcterms:modified>
</cp:coreProperties>
</file>